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7" r:id="rId2"/>
    <p:sldId id="263" r:id="rId3"/>
    <p:sldId id="393" r:id="rId4"/>
    <p:sldId id="402" r:id="rId5"/>
    <p:sldId id="264" r:id="rId6"/>
    <p:sldId id="423" r:id="rId7"/>
    <p:sldId id="397" r:id="rId8"/>
    <p:sldId id="265" r:id="rId9"/>
    <p:sldId id="342" r:id="rId10"/>
    <p:sldId id="345" r:id="rId11"/>
    <p:sldId id="403" r:id="rId12"/>
    <p:sldId id="404" r:id="rId13"/>
    <p:sldId id="406" r:id="rId14"/>
    <p:sldId id="343" r:id="rId15"/>
    <p:sldId id="409" r:id="rId16"/>
    <p:sldId id="410" r:id="rId17"/>
    <p:sldId id="259" r:id="rId18"/>
    <p:sldId id="411" r:id="rId19"/>
    <p:sldId id="412" r:id="rId20"/>
    <p:sldId id="413" r:id="rId21"/>
    <p:sldId id="414" r:id="rId22"/>
    <p:sldId id="415" r:id="rId23"/>
    <p:sldId id="416" r:id="rId24"/>
    <p:sldId id="417" r:id="rId25"/>
    <p:sldId id="418" r:id="rId26"/>
    <p:sldId id="370" r:id="rId27"/>
    <p:sldId id="419" r:id="rId28"/>
    <p:sldId id="375" r:id="rId29"/>
    <p:sldId id="376" r:id="rId30"/>
    <p:sldId id="420" r:id="rId31"/>
    <p:sldId id="401" r:id="rId32"/>
    <p:sldId id="421" r:id="rId33"/>
    <p:sldId id="42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3780" autoAdjust="0"/>
  </p:normalViewPr>
  <p:slideViewPr>
    <p:cSldViewPr snapToGrid="0">
      <p:cViewPr varScale="1">
        <p:scale>
          <a:sx n="69" d="100"/>
          <a:sy n="69" d="100"/>
        </p:scale>
        <p:origin x="12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</a:t>
            </a:r>
            <a:r>
              <a:rPr lang="en-US" altLang="ko-KR"/>
              <a:t>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1. –</a:t>
            </a:r>
            <a:r>
              <a:rPr lang="ko-KR" altLang="en-US" dirty="0"/>
              <a:t>ㄴ</a:t>
            </a:r>
            <a:r>
              <a:rPr lang="en-US" altLang="ko-KR" dirty="0"/>
              <a:t>/</a:t>
            </a:r>
            <a:r>
              <a:rPr lang="ko-KR" altLang="en-US" dirty="0"/>
              <a:t>는다면서 는 다른 사람에게 들은 내용을 듣는 </a:t>
            </a:r>
            <a:r>
              <a:rPr lang="ko-KR" altLang="en-US" dirty="0" err="1"/>
              <a:t>사람엥게</a:t>
            </a:r>
            <a:r>
              <a:rPr lang="ko-KR" altLang="en-US" dirty="0"/>
              <a:t> 물어와 확인할 때에 사용한다</a:t>
            </a:r>
            <a:r>
              <a:rPr lang="en-US" altLang="ko-KR" dirty="0"/>
              <a:t>.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1. </a:t>
            </a:r>
            <a:r>
              <a:rPr lang="ko-KR" altLang="en-US" dirty="0"/>
              <a:t>뒤에 올 수 있는 문장을 만들어 본다</a:t>
            </a:r>
            <a:r>
              <a:rPr lang="en-US" altLang="ko-KR" dirty="0"/>
              <a:t>. (</a:t>
            </a:r>
            <a:r>
              <a:rPr lang="ko-KR" altLang="en-US" dirty="0"/>
              <a:t>예</a:t>
            </a:r>
            <a:r>
              <a:rPr lang="en-US" altLang="ko-KR" dirty="0"/>
              <a:t>, </a:t>
            </a:r>
            <a:r>
              <a:rPr lang="ko-KR" altLang="en-US" dirty="0" err="1"/>
              <a:t>시장가는</a:t>
            </a:r>
            <a:r>
              <a:rPr lang="ko-KR" altLang="en-US" dirty="0"/>
              <a:t> 김에 과자도 </a:t>
            </a:r>
            <a:r>
              <a:rPr lang="ko-KR" altLang="en-US" dirty="0" err="1"/>
              <a:t>샀어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</a:t>
            </a:r>
            <a:r>
              <a:rPr lang="en-US" altLang="ko-KR"/>
              <a:t>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</a:t>
            </a:r>
            <a:r>
              <a:rPr lang="en-US" altLang="ko-KR"/>
              <a:t>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</a:t>
            </a:r>
            <a:r>
              <a:rPr lang="en-US" altLang="ko-KR"/>
              <a:t>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</a:t>
            </a:r>
            <a:r>
              <a:rPr lang="en-US" altLang="ko-KR"/>
              <a:t>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그림을 보고 상황을 유추해 봅니다</a:t>
            </a:r>
            <a:r>
              <a:rPr lang="en-US" altLang="ko-KR" dirty="0"/>
              <a:t>. (</a:t>
            </a:r>
            <a:r>
              <a:rPr lang="ko-KR" altLang="en-US" dirty="0"/>
              <a:t>상황</a:t>
            </a:r>
            <a:r>
              <a:rPr lang="en-US" altLang="ko-KR" dirty="0"/>
              <a:t>: </a:t>
            </a:r>
            <a:r>
              <a:rPr lang="ko-KR" altLang="en-US" dirty="0"/>
              <a:t>수학숙제 좀 도와줄 수 있어</a:t>
            </a:r>
            <a:r>
              <a:rPr lang="en-US" altLang="ko-KR" dirty="0"/>
              <a:t>?)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대화</a:t>
            </a:r>
            <a:r>
              <a:rPr lang="en-US" altLang="ko-KR"/>
              <a:t>(p125</a:t>
            </a:r>
            <a:r>
              <a:rPr lang="en-US" altLang="ko-KR" dirty="0"/>
              <a:t>)</a:t>
            </a:r>
            <a:r>
              <a:rPr lang="ko-KR" altLang="en-US" dirty="0"/>
              <a:t>와 듣고 </a:t>
            </a:r>
            <a:r>
              <a:rPr lang="ko-KR" altLang="en-US"/>
              <a:t>말하기</a:t>
            </a:r>
            <a:r>
              <a:rPr lang="en-US" altLang="ko-KR"/>
              <a:t>(p128</a:t>
            </a:r>
            <a:r>
              <a:rPr lang="en-US" altLang="ko-KR" dirty="0"/>
              <a:t>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다른 사람의 반말을 듣고 나빴던 적이 있나요</a:t>
            </a:r>
            <a:r>
              <a:rPr lang="en-US" altLang="ko-KR" sz="12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이해질문</a:t>
            </a:r>
            <a:r>
              <a:rPr lang="en-US" altLang="ko-KR" sz="1200" dirty="0"/>
              <a:t>: </a:t>
            </a:r>
            <a:r>
              <a:rPr lang="ko-KR" altLang="en-US" sz="1200" dirty="0"/>
              <a:t>먼저 온 양반은 고기를 사려고 뭐라고 말했나요</a:t>
            </a:r>
            <a:r>
              <a:rPr lang="en-US" altLang="ko-KR" sz="1200" dirty="0"/>
              <a:t>? (</a:t>
            </a:r>
            <a:r>
              <a:rPr lang="ko-KR" altLang="en-US" sz="1200" dirty="0"/>
              <a:t>답</a:t>
            </a:r>
            <a:r>
              <a:rPr lang="en-US" altLang="ko-KR" sz="1200" dirty="0"/>
              <a:t>: </a:t>
            </a:r>
            <a:r>
              <a:rPr lang="ko-KR" altLang="en-US" sz="1200" dirty="0"/>
              <a:t>이 고기는 한근에 얼마냐</a:t>
            </a:r>
            <a:r>
              <a:rPr lang="en-US" altLang="ko-KR" sz="1200" dirty="0"/>
              <a:t>?</a:t>
            </a:r>
          </a:p>
          <a:p>
            <a:pPr marL="0" indent="0">
              <a:buNone/>
            </a:pPr>
            <a:r>
              <a:rPr lang="en-US" altLang="ko-KR" sz="1200" dirty="0"/>
              <a:t>                       </a:t>
            </a:r>
            <a:r>
              <a:rPr lang="ko-KR" altLang="en-US" sz="1200" dirty="0"/>
              <a:t>나중에 온 양반은 고기에 대해서 묻기 전에 먼저 뭐라고 말했나요</a:t>
            </a:r>
            <a:r>
              <a:rPr lang="en-US" altLang="ko-KR" sz="1200" dirty="0"/>
              <a:t>? (</a:t>
            </a:r>
            <a:r>
              <a:rPr lang="ko-KR" altLang="en-US" sz="1200" dirty="0"/>
              <a:t>답</a:t>
            </a:r>
            <a:r>
              <a:rPr lang="en-US" altLang="ko-KR" sz="1200" dirty="0"/>
              <a:t>: </a:t>
            </a:r>
            <a:r>
              <a:rPr lang="ko-KR" altLang="en-US" sz="1200" dirty="0"/>
              <a:t>안녕하십니까</a:t>
            </a:r>
            <a:r>
              <a:rPr lang="en-US" altLang="ko-KR" sz="1200" dirty="0"/>
              <a:t>?)</a:t>
            </a:r>
          </a:p>
          <a:p>
            <a:pPr marL="0" indent="0">
              <a:buNone/>
            </a:pPr>
            <a:r>
              <a:rPr lang="en-US" altLang="ko-KR" sz="1200" dirty="0"/>
              <a:t>5) </a:t>
            </a: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6)    </a:t>
            </a:r>
            <a:r>
              <a:rPr lang="ko-KR" altLang="en-US" sz="1200" dirty="0"/>
              <a:t>한 </a:t>
            </a:r>
            <a:r>
              <a:rPr lang="ko-KR" altLang="en-US" sz="1200" dirty="0" err="1"/>
              <a:t>문장씩</a:t>
            </a:r>
            <a:r>
              <a:rPr lang="ko-KR" altLang="en-US" sz="1200" dirty="0"/>
              <a:t>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</a:t>
            </a:r>
            <a:r>
              <a:rPr lang="ko-KR" altLang="en-US" sz="1200" dirty="0" err="1"/>
              <a:t>실러</a:t>
            </a:r>
            <a:r>
              <a:rPr lang="ko-KR" altLang="en-US" sz="1200" dirty="0"/>
              <a:t>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처음 온 양반이 했던 말과 나중에 온 양반이 했던 말이 어떻게 </a:t>
            </a:r>
            <a:r>
              <a:rPr lang="ko-KR" altLang="en-US" dirty="0" err="1"/>
              <a:t>다른지</a:t>
            </a:r>
            <a:r>
              <a:rPr lang="ko-KR" altLang="en-US" dirty="0"/>
              <a:t> 살펴봅니다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 </a:t>
            </a:r>
            <a:r>
              <a:rPr lang="en-US" altLang="ko-KR" dirty="0"/>
              <a:t>‘</a:t>
            </a:r>
            <a:r>
              <a:rPr lang="ko-KR" altLang="en-US" dirty="0" err="1"/>
              <a:t>김길동</a:t>
            </a:r>
            <a:r>
              <a:rPr lang="en-US" altLang="ko-KR" dirty="0"/>
              <a:t>’</a:t>
            </a:r>
            <a:r>
              <a:rPr lang="ko-KR" altLang="en-US" dirty="0"/>
              <a:t>의 대답도 어떻게 </a:t>
            </a:r>
            <a:r>
              <a:rPr lang="ko-KR" altLang="en-US" dirty="0" err="1"/>
              <a:t>다른지</a:t>
            </a:r>
            <a:r>
              <a:rPr lang="ko-KR" altLang="en-US" dirty="0"/>
              <a:t> 살펴봅니다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각 항목에 대해서 예를 함께 이야기 합니다</a:t>
            </a:r>
            <a:r>
              <a:rPr lang="en-US" altLang="ko-KR" dirty="0"/>
              <a:t>. </a:t>
            </a:r>
            <a:r>
              <a:rPr lang="ko-KR" altLang="en-US" dirty="0"/>
              <a:t>학생들이 스스로 숙제를 할 수 있도록 힌트를 제공합니다</a:t>
            </a:r>
            <a:r>
              <a:rPr lang="en-US" altLang="ko-KR" dirty="0"/>
              <a:t>.</a:t>
            </a:r>
          </a:p>
          <a:p>
            <a:pPr marL="228600" indent="-228600">
              <a:buAutoNum type="arabicPeriod"/>
            </a:pPr>
            <a:r>
              <a:rPr lang="ko-KR" altLang="en-US" dirty="0"/>
              <a:t>높임법</a:t>
            </a:r>
            <a:r>
              <a:rPr lang="en-US" altLang="ko-KR" dirty="0"/>
              <a:t>: </a:t>
            </a:r>
            <a:r>
              <a:rPr lang="ko-KR" altLang="en-US" dirty="0"/>
              <a:t>한국어에서 높임말을 주로 어른들께 공경하는 마음을 담아 하는 말입니다</a:t>
            </a:r>
            <a:r>
              <a:rPr lang="en-US" altLang="ko-KR" dirty="0"/>
              <a:t>. </a:t>
            </a:r>
            <a:r>
              <a:rPr lang="ko-KR" altLang="en-US" dirty="0"/>
              <a:t>할아버지 할머니 부모님 선생님 둥 웃어른께는 높임말을 사용해야 합니다</a:t>
            </a:r>
            <a:r>
              <a:rPr lang="en-US" altLang="ko-KR" dirty="0"/>
              <a:t>. </a:t>
            </a:r>
            <a:r>
              <a:rPr lang="ko-KR" altLang="en-US" dirty="0"/>
              <a:t>밥</a:t>
            </a:r>
            <a:r>
              <a:rPr lang="en-US" altLang="ko-KR" dirty="0"/>
              <a:t>-</a:t>
            </a:r>
            <a:r>
              <a:rPr lang="ko-KR" altLang="en-US" dirty="0"/>
              <a:t>진지</a:t>
            </a:r>
            <a:r>
              <a:rPr lang="en-US" altLang="ko-KR" dirty="0"/>
              <a:t>, </a:t>
            </a:r>
            <a:r>
              <a:rPr lang="ko-KR" altLang="en-US" dirty="0"/>
              <a:t>가다</a:t>
            </a:r>
            <a:r>
              <a:rPr lang="en-US" altLang="ko-KR" dirty="0"/>
              <a:t>-</a:t>
            </a:r>
            <a:r>
              <a:rPr lang="ko-KR" altLang="en-US" dirty="0"/>
              <a:t>가시다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영어의 높임법</a:t>
            </a:r>
            <a:r>
              <a:rPr lang="en-US" altLang="ko-KR" dirty="0"/>
              <a:t>: </a:t>
            </a:r>
            <a:r>
              <a:rPr lang="ko-KR" altLang="en-US" dirty="0"/>
              <a:t>영어에서는 공격하는 마음을 담는 공손한 표현이 있습니다</a:t>
            </a:r>
            <a:r>
              <a:rPr lang="en-US" altLang="ko-KR"/>
              <a:t>. Open </a:t>
            </a:r>
            <a:r>
              <a:rPr lang="en-US" altLang="ko-KR" dirty="0"/>
              <a:t>the window – Could </a:t>
            </a:r>
            <a:r>
              <a:rPr lang="en-US" altLang="ko-KR"/>
              <a:t>you open </a:t>
            </a:r>
            <a:r>
              <a:rPr lang="en-US" altLang="ko-KR" dirty="0"/>
              <a:t>the window? Could </a:t>
            </a:r>
            <a:r>
              <a:rPr lang="en-US" altLang="ko-KR"/>
              <a:t>you open </a:t>
            </a:r>
            <a:r>
              <a:rPr lang="en-US" altLang="ko-KR" dirty="0"/>
              <a:t>the window? Do you </a:t>
            </a:r>
            <a:r>
              <a:rPr lang="en-US" altLang="ko-KR"/>
              <a:t>mind opening </a:t>
            </a:r>
            <a:r>
              <a:rPr lang="en-US" altLang="ko-KR" dirty="0"/>
              <a:t>the window?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888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한국에서는 잘 모르는 어른을 부를 때 아저씨</a:t>
            </a:r>
            <a:r>
              <a:rPr lang="en-US" altLang="ko-KR" dirty="0"/>
              <a:t>, </a:t>
            </a:r>
            <a:r>
              <a:rPr lang="ko-KR" altLang="en-US" dirty="0"/>
              <a:t>아주머니</a:t>
            </a:r>
            <a:r>
              <a:rPr lang="en-US" altLang="ko-KR" dirty="0"/>
              <a:t>, </a:t>
            </a:r>
            <a:r>
              <a:rPr lang="ko-KR" altLang="en-US" dirty="0"/>
              <a:t>이모와 같은 친척을 가리키는 단어를 사용하곤 한다</a:t>
            </a:r>
            <a:r>
              <a:rPr lang="en-US" altLang="ko-KR" dirty="0"/>
              <a:t>. </a:t>
            </a:r>
            <a:r>
              <a:rPr lang="ko-KR" altLang="en-US" dirty="0"/>
              <a:t>상대방을 친근하게 부르는 방식이다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대화에서 부탁을 거절할 때</a:t>
            </a:r>
            <a:r>
              <a:rPr lang="en-US" altLang="ko-KR" dirty="0"/>
              <a:t>, “</a:t>
            </a:r>
            <a:r>
              <a:rPr lang="ko-KR" altLang="en-US" dirty="0"/>
              <a:t>미안해요</a:t>
            </a:r>
            <a:r>
              <a:rPr lang="en-US" altLang="ko-KR" dirty="0"/>
              <a:t>. </a:t>
            </a:r>
            <a:r>
              <a:rPr lang="ko-KR" altLang="en-US" dirty="0"/>
              <a:t>하지만</a:t>
            </a:r>
            <a:r>
              <a:rPr lang="en-US" altLang="ko-KR" dirty="0"/>
              <a:t>…”</a:t>
            </a:r>
            <a:r>
              <a:rPr lang="ko-KR" altLang="en-US" dirty="0"/>
              <a:t>으로 정확한 이유를 말하고 있음을 설명합니다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/>
              <a:t>대화</a:t>
            </a:r>
            <a:r>
              <a:rPr lang="en-US" altLang="ko-KR" sz="800"/>
              <a:t>(p125</a:t>
            </a:r>
            <a:r>
              <a:rPr lang="en-US" altLang="ko-KR" sz="800" dirty="0"/>
              <a:t>)</a:t>
            </a:r>
            <a:r>
              <a:rPr lang="ko-KR" altLang="en-US" sz="800" dirty="0"/>
              <a:t>와 듣고 </a:t>
            </a:r>
            <a:r>
              <a:rPr lang="ko-KR" altLang="en-US" sz="800"/>
              <a:t>말하기</a:t>
            </a:r>
            <a:r>
              <a:rPr lang="en-US" altLang="ko-KR" sz="800"/>
              <a:t>(p129</a:t>
            </a:r>
            <a:r>
              <a:rPr lang="en-US" altLang="ko-KR" sz="800" dirty="0"/>
              <a:t>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어른과 이야기할 때와 친구와 이야기할 때 무엇이 다른 가요</a:t>
            </a:r>
            <a:r>
              <a:rPr lang="en-US" altLang="ko-KR" sz="800" dirty="0"/>
              <a:t>? </a:t>
            </a:r>
            <a:r>
              <a:rPr lang="ko-KR" altLang="en-US" sz="800" dirty="0"/>
              <a:t>존댓말을 잘 사용할 수 있나요</a:t>
            </a:r>
            <a:r>
              <a:rPr lang="en-US" altLang="ko-KR" sz="800" dirty="0"/>
              <a:t>?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수빈이는 재인이에게 뭐라고 말했나요</a:t>
            </a:r>
            <a:r>
              <a:rPr lang="en-US" altLang="ko-KR" sz="800" dirty="0"/>
              <a:t>? (</a:t>
            </a:r>
            <a:r>
              <a:rPr lang="ko-KR" altLang="en-US" sz="800" dirty="0"/>
              <a:t>답</a:t>
            </a:r>
            <a:r>
              <a:rPr lang="en-US" altLang="ko-KR" sz="800" dirty="0"/>
              <a:t>: ‘</a:t>
            </a:r>
            <a:r>
              <a:rPr lang="ko-KR" altLang="en-US" sz="800" dirty="0"/>
              <a:t>엄마가 언니 </a:t>
            </a:r>
            <a:r>
              <a:rPr lang="ko-KR" altLang="en-US" sz="800" dirty="0" err="1"/>
              <a:t>오라셔</a:t>
            </a:r>
            <a:r>
              <a:rPr lang="en-US" altLang="ko-KR" sz="800" dirty="0"/>
              <a:t>.’</a:t>
            </a:r>
            <a:r>
              <a:rPr lang="ko-KR" altLang="en-US" sz="800" dirty="0"/>
              <a:t>는</a:t>
            </a:r>
            <a:r>
              <a:rPr lang="en-US" altLang="ko-KR" sz="800" dirty="0"/>
              <a:t> ‘</a:t>
            </a:r>
            <a:r>
              <a:rPr lang="ko-KR" altLang="en-US" sz="800" dirty="0"/>
              <a:t>엄마가 언니 오라고 </a:t>
            </a:r>
            <a:r>
              <a:rPr lang="ko-KR" altLang="en-US" sz="800" dirty="0" err="1"/>
              <a:t>하셨어</a:t>
            </a:r>
            <a:r>
              <a:rPr lang="ko-KR" altLang="en-US" sz="800" dirty="0"/>
              <a:t> </a:t>
            </a:r>
            <a:r>
              <a:rPr lang="en-US" altLang="ko-KR" sz="800" dirty="0"/>
              <a:t>‘ </a:t>
            </a:r>
            <a:r>
              <a:rPr lang="ko-KR" altLang="en-US" sz="800" dirty="0"/>
              <a:t>의 의미임을 설명해주세요</a:t>
            </a:r>
            <a:r>
              <a:rPr lang="en-US" altLang="ko-KR" sz="800" dirty="0"/>
              <a:t>. )</a:t>
            </a:r>
          </a:p>
          <a:p>
            <a:pPr marL="0" indent="0">
              <a:buNone/>
            </a:pPr>
            <a:r>
              <a:rPr lang="en-US" altLang="ko-KR" sz="800" dirty="0"/>
              <a:t>                       </a:t>
            </a:r>
            <a:r>
              <a:rPr lang="ko-KR" altLang="en-US" sz="800" dirty="0"/>
              <a:t>수빈이가 할아버지께 두가지 실수를 했어요</a:t>
            </a:r>
            <a:r>
              <a:rPr lang="en-US" altLang="ko-KR" sz="800" dirty="0"/>
              <a:t>. </a:t>
            </a:r>
            <a:r>
              <a:rPr lang="ko-KR" altLang="en-US" sz="800" dirty="0"/>
              <a:t>무엇인가요</a:t>
            </a:r>
            <a:r>
              <a:rPr lang="en-US" altLang="ko-KR" sz="800" dirty="0"/>
              <a:t>?</a:t>
            </a:r>
          </a:p>
          <a:p>
            <a:pPr marL="0" indent="0">
              <a:buNone/>
            </a:pPr>
            <a:r>
              <a:rPr lang="en-US" altLang="ko-KR" sz="800" dirty="0"/>
              <a:t>                       (</a:t>
            </a:r>
            <a:r>
              <a:rPr lang="ko-KR" altLang="en-US" sz="800" dirty="0"/>
              <a:t>답</a:t>
            </a:r>
            <a:r>
              <a:rPr lang="en-US" altLang="ko-KR" sz="800" dirty="0"/>
              <a:t>: ‘</a:t>
            </a:r>
            <a:r>
              <a:rPr lang="ko-KR" altLang="en-US" sz="800" dirty="0"/>
              <a:t>먹으세요</a:t>
            </a:r>
            <a:r>
              <a:rPr lang="en-US" altLang="ko-KR" sz="800" dirty="0"/>
              <a:t>’</a:t>
            </a:r>
            <a:r>
              <a:rPr lang="ko-KR" altLang="en-US" sz="800" dirty="0"/>
              <a:t>와 두 손으로 드리지 않은 것</a:t>
            </a:r>
            <a:r>
              <a:rPr lang="en-US" altLang="ko-KR" sz="800" dirty="0"/>
              <a:t>)</a:t>
            </a:r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‘~(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려다가</a:t>
            </a:r>
            <a:r>
              <a:rPr lang="en-US" altLang="ko-KR" dirty="0"/>
              <a:t>’</a:t>
            </a:r>
            <a:r>
              <a:rPr lang="ko-KR" altLang="en-US" dirty="0"/>
              <a:t>는 동사에 붙어 어떤 행위의 목적이나 상화</a:t>
            </a:r>
            <a:r>
              <a:rPr lang="en-US" altLang="ko-KR" dirty="0"/>
              <a:t>, </a:t>
            </a:r>
            <a:r>
              <a:rPr lang="ko-KR" altLang="en-US" dirty="0"/>
              <a:t>상태가 중단되거나 바뀌는 것을 나타낸다</a:t>
            </a:r>
            <a:r>
              <a:rPr lang="en-US" altLang="ko-KR" dirty="0"/>
              <a:t>. </a:t>
            </a:r>
            <a:r>
              <a:rPr lang="ko-KR" altLang="en-US" dirty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1. </a:t>
            </a:r>
            <a:r>
              <a:rPr lang="ko-KR" altLang="en-US" dirty="0"/>
              <a:t>뒤에 올 수 있는 문장을 만들어 본다</a:t>
            </a:r>
            <a:r>
              <a:rPr lang="en-US" altLang="ko-KR" dirty="0"/>
              <a:t>. (</a:t>
            </a:r>
            <a:r>
              <a:rPr lang="ko-KR" altLang="en-US" dirty="0"/>
              <a:t>예</a:t>
            </a:r>
            <a:r>
              <a:rPr lang="en-US" altLang="ko-KR" dirty="0"/>
              <a:t>, </a:t>
            </a:r>
            <a:r>
              <a:rPr lang="ko-KR" altLang="en-US" dirty="0"/>
              <a:t>만나려 </a:t>
            </a:r>
            <a:r>
              <a:rPr lang="ko-KR" altLang="en-US" dirty="0" err="1"/>
              <a:t>가려다가</a:t>
            </a:r>
            <a:r>
              <a:rPr lang="ko-KR" altLang="en-US" dirty="0"/>
              <a:t> </a:t>
            </a:r>
            <a:r>
              <a:rPr lang="ko-KR" altLang="en-US" dirty="0" err="1"/>
              <a:t>안갔어요</a:t>
            </a:r>
            <a:r>
              <a:rPr lang="en-US" altLang="ko-KR" dirty="0"/>
              <a:t>, </a:t>
            </a:r>
            <a:r>
              <a:rPr lang="ko-KR" altLang="en-US" dirty="0"/>
              <a:t>화를 </a:t>
            </a:r>
            <a:r>
              <a:rPr lang="ko-KR" altLang="en-US" dirty="0" err="1"/>
              <a:t>내려다가</a:t>
            </a:r>
            <a:r>
              <a:rPr lang="ko-KR" altLang="en-US" dirty="0"/>
              <a:t> 참았어요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9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em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W-NRerAMqE?feature=oembed" TargetMode="Externa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fishpoint.tistory.com/673" TargetMode="External"/><Relationship Id="rId3" Type="http://schemas.openxmlformats.org/officeDocument/2006/relationships/hyperlink" Target="https://www.clipart.email/clipart/falling-out-of-chair-clipart-29320.html" TargetMode="External"/><Relationship Id="rId7" Type="http://schemas.openxmlformats.org/officeDocument/2006/relationships/hyperlink" Target="https://freepikpsd.com/diary-entry-clipart/246518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bbble.com/shots/10583540-eat-delicious-food" TargetMode="External"/><Relationship Id="rId5" Type="http://schemas.openxmlformats.org/officeDocument/2006/relationships/hyperlink" Target="https://thefintechtimes.com/big-bad-bank-data-fly-faster-payments-soup" TargetMode="External"/><Relationship Id="rId4" Type="http://schemas.openxmlformats.org/officeDocument/2006/relationships/hyperlink" Target="https://dribbble.com/shots/6216622-Family-trip-with-ca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Cjz9AFhzzcE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hyperlink" Target="https://quizlet.com/505576118/&#51116;&#50808;&#46041;&#54252;&#47484;-&#50948;&#54620;-&#54620;&#44397;&#50612;-5-1-unit13-flash-cards/?new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hyperlink" Target="https://quizlet.com/505576118/&#51116;&#50808;&#46041;&#54252;&#47484;-&#50948;&#54620;-&#54620;&#44397;&#50612;-5-1-unit13-flash-cards/?new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262335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려다가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 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805" y="2463799"/>
            <a:ext cx="4636192" cy="3719143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411939" cy="8677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친구를 만나러 간다고 하지 </a:t>
            </a:r>
            <a:r>
              <a:rPr lang="ko-KR" altLang="en-US" sz="2400" dirty="0" err="1">
                <a:solidFill>
                  <a:schemeClr val="tx1"/>
                </a:solidFill>
              </a:rPr>
              <a:t>않았어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/>
              <a:t>http://</a:t>
            </a:r>
            <a:r>
              <a:rPr lang="en-US" sz="1000" dirty="0"/>
              <a:t>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39824" y="2160868"/>
            <a:ext cx="4006850" cy="157716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친구를 만나러 </a:t>
            </a:r>
            <a:r>
              <a:rPr lang="ko-KR" altLang="en-US" sz="2400" b="1" dirty="0" err="1">
                <a:solidFill>
                  <a:srgbClr val="FF0000"/>
                </a:solidFill>
              </a:rPr>
              <a:t>가려다가</a:t>
            </a:r>
            <a:r>
              <a:rPr lang="ko-KR" altLang="en-US" sz="2400" dirty="0">
                <a:solidFill>
                  <a:schemeClr val="tx1"/>
                </a:solidFill>
              </a:rPr>
              <a:t> 엄마가 편찮으셔서 집에서 엄마를 </a:t>
            </a:r>
            <a:r>
              <a:rPr lang="ko-KR" altLang="en-US" sz="2400" dirty="0" err="1">
                <a:solidFill>
                  <a:schemeClr val="tx1"/>
                </a:solidFill>
              </a:rPr>
              <a:t>도와드렸어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220808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려다가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72840" y="1985793"/>
            <a:ext cx="3720195" cy="1844233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나도 모르게 게임을 </a:t>
            </a:r>
            <a:r>
              <a:rPr lang="ko-KR" altLang="en-US" sz="2400" b="1" dirty="0" err="1">
                <a:solidFill>
                  <a:srgbClr val="FF0000"/>
                </a:solidFill>
              </a:rPr>
              <a:t>하려다가</a:t>
            </a:r>
            <a:r>
              <a:rPr lang="ko-KR" altLang="en-US" sz="2400" dirty="0">
                <a:solidFill>
                  <a:schemeClr val="tx1"/>
                </a:solidFill>
              </a:rPr>
              <a:t> 엄마하고 한 약속이 생각나서 하지 않았어요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806380" y="67110"/>
            <a:ext cx="5040917" cy="949004"/>
            <a:chOff x="3033040" y="67110"/>
            <a:chExt cx="5040917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42610" y="2019359"/>
            <a:ext cx="3350139" cy="871754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게임을 </a:t>
            </a:r>
            <a:r>
              <a:rPr lang="ko-KR" altLang="en-US" sz="2400" dirty="0" err="1">
                <a:solidFill>
                  <a:schemeClr val="tx1"/>
                </a:solidFill>
              </a:rPr>
              <a:t>했니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5745" y="2659544"/>
            <a:ext cx="3987935" cy="3294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/>
              <a:t>http://</a:t>
            </a:r>
            <a:r>
              <a:rPr lang="en-US" sz="1000" dirty="0"/>
              <a:t>study.korean.net</a:t>
            </a: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191682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려다가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95898" y="1868957"/>
            <a:ext cx="3720195" cy="220621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동생한테 화를 </a:t>
            </a:r>
            <a:r>
              <a:rPr lang="ko-KR" altLang="en-US" sz="2400" b="1" dirty="0" err="1">
                <a:solidFill>
                  <a:srgbClr val="FF0000"/>
                </a:solidFill>
              </a:rPr>
              <a:t>내려다가</a:t>
            </a:r>
            <a:r>
              <a:rPr lang="ko-KR" altLang="en-US" sz="2400" dirty="0">
                <a:solidFill>
                  <a:schemeClr val="tx1"/>
                </a:solidFill>
              </a:rPr>
              <a:t> 동생도 실수로 한 일이라서 내가 참았어요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694" y="2356870"/>
            <a:ext cx="4274455" cy="35418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/>
              <a:t>http://</a:t>
            </a:r>
            <a:r>
              <a:rPr lang="en-US" sz="1000" dirty="0"/>
              <a:t>study.korean.net</a:t>
            </a: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52029" y="1999092"/>
            <a:ext cx="3477814" cy="1067453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동생한테 화를 </a:t>
            </a:r>
            <a:r>
              <a:rPr lang="ko-KR" altLang="en-US" sz="2400" dirty="0" err="1">
                <a:solidFill>
                  <a:schemeClr val="tx1"/>
                </a:solidFill>
              </a:rPr>
              <a:t>냈니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려다가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29190" y="2111309"/>
            <a:ext cx="4362450" cy="147556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솔직하게 </a:t>
            </a:r>
            <a:r>
              <a:rPr lang="ko-KR" altLang="en-US" sz="2400" b="1" dirty="0" err="1">
                <a:solidFill>
                  <a:srgbClr val="FF0000"/>
                </a:solidFill>
              </a:rPr>
              <a:t>말하려다가</a:t>
            </a:r>
            <a:r>
              <a:rPr lang="ko-KR" altLang="en-US" sz="2400" dirty="0">
                <a:solidFill>
                  <a:schemeClr val="tx1"/>
                </a:solidFill>
              </a:rPr>
              <a:t> 친구가 상처 받을까 봐 돌려서 말했어요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091503" cy="10074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친구한테 솔직하게 말했어요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/>
              <a:t>http://</a:t>
            </a:r>
            <a:r>
              <a:rPr lang="en-US" sz="1000" dirty="0"/>
              <a:t>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F15DF1-2041-4905-B0B9-4B35AC533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3191" y="2572992"/>
            <a:ext cx="4027048" cy="339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81327" y="3766877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</a:t>
            </a:r>
            <a:r>
              <a:rPr lang="ko-KR" altLang="en-US" sz="2500" dirty="0"/>
              <a:t>자리에서 일어나다</a:t>
            </a:r>
            <a:r>
              <a:rPr lang="en-US" altLang="ko-KR" sz="2500" dirty="0"/>
              <a:t>) </a:t>
            </a:r>
            <a:r>
              <a:rPr lang="ko-KR" altLang="en-US" sz="2500" dirty="0"/>
              <a:t>다리에 힘이 없어서 넘어졌어요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8923" y="4206928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204980" y="4277831"/>
            <a:ext cx="35544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자리에서 </a:t>
            </a:r>
            <a:r>
              <a:rPr lang="ko-KR" altLang="en-US" sz="2500" b="1" dirty="0" err="1">
                <a:solidFill>
                  <a:srgbClr val="FF0000"/>
                </a:solidFill>
              </a:rPr>
              <a:t>일어나려다가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381327" y="5279704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자리에서 </a:t>
            </a:r>
            <a:r>
              <a:rPr lang="ko-KR" altLang="en-US" sz="2500" b="1" dirty="0" err="1">
                <a:solidFill>
                  <a:srgbClr val="FF0000"/>
                </a:solidFill>
              </a:rPr>
              <a:t>일어나려다가</a:t>
            </a:r>
            <a:r>
              <a:rPr lang="ko-KR" altLang="en-US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다리에 힘이 없어서 넘어졌어요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6779098" y="3397541"/>
            <a:ext cx="42762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/>
              <a:t>https</a:t>
            </a:r>
            <a:r>
              <a:rPr lang="en-US" sz="1000" dirty="0"/>
              <a:t>://www</a:t>
            </a:r>
            <a:r>
              <a:rPr lang="en-US" sz="1000"/>
              <a:t>.clipart</a:t>
            </a:r>
            <a:r>
              <a:rPr lang="en-US" sz="1000" dirty="0"/>
              <a:t>.email</a:t>
            </a:r>
            <a:r>
              <a:rPr lang="en-US" sz="1000"/>
              <a:t>/clipart</a:t>
            </a:r>
            <a:r>
              <a:rPr lang="en-US" sz="1000" dirty="0"/>
              <a:t>/falling~out</a:t>
            </a:r>
            <a:r>
              <a:rPr lang="en-US" sz="1000"/>
              <a:t>~of-chair-clipart-29320</a:t>
            </a:r>
            <a:r>
              <a:rPr lang="en-US" sz="1000" dirty="0"/>
              <a:t>.html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8924A0-4C72-46A2-AD7A-430D6ADFF9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108" y="1185297"/>
            <a:ext cx="2197785" cy="241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81328" y="3766877"/>
            <a:ext cx="88845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(</a:t>
            </a:r>
            <a:r>
              <a:rPr lang="ko-KR" altLang="en-US" sz="2500" dirty="0"/>
              <a:t>가족 여행을 가다</a:t>
            </a:r>
            <a:r>
              <a:rPr lang="en-US" altLang="ko-KR" sz="2500" dirty="0"/>
              <a:t>) </a:t>
            </a:r>
            <a:r>
              <a:rPr lang="ko-KR" altLang="en-US" sz="2500" dirty="0"/>
              <a:t>할머니가 편찮으셔서 다음에 가기로 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195" y="4303607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288702" y="4351031"/>
            <a:ext cx="34326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가족여행을 </a:t>
            </a:r>
            <a:r>
              <a:rPr lang="ko-KR" altLang="en-US" sz="2500" b="1" dirty="0" err="1">
                <a:solidFill>
                  <a:srgbClr val="FF0000"/>
                </a:solidFill>
              </a:rPr>
              <a:t>가려다가</a:t>
            </a:r>
            <a:r>
              <a:rPr lang="ko-KR" altLang="en-US" sz="2500" b="1" dirty="0">
                <a:solidFill>
                  <a:srgbClr val="FF0000"/>
                </a:solidFill>
              </a:rPr>
              <a:t> 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381327" y="5279704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>
                <a:solidFill>
                  <a:srgbClr val="FF0000"/>
                </a:solidFill>
              </a:rPr>
              <a:t>가족여행을 </a:t>
            </a:r>
            <a:r>
              <a:rPr lang="ko-KR" altLang="en-US" sz="2500" b="1" dirty="0" err="1">
                <a:solidFill>
                  <a:srgbClr val="FF0000"/>
                </a:solidFill>
              </a:rPr>
              <a:t>가려다가</a:t>
            </a:r>
            <a:r>
              <a:rPr lang="ko-KR" altLang="en-US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할머니가 편찮으셔서 다음에 가기로 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7515698" y="3377130"/>
            <a:ext cx="35142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/>
              <a:t>https</a:t>
            </a:r>
            <a:r>
              <a:rPr lang="en-US" sz="1000" dirty="0"/>
              <a:t>://dribbble.com/shots</a:t>
            </a:r>
            <a:r>
              <a:rPr lang="en-US" sz="1000"/>
              <a:t>/6216622-Family-trip-with-car</a:t>
            </a:r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1EF742-EEA9-416B-AEA0-0FE646AEE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9726" y="1109454"/>
            <a:ext cx="3752548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381327" y="3766877"/>
            <a:ext cx="91829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(</a:t>
            </a:r>
            <a:r>
              <a:rPr lang="ko-KR" altLang="en-US" sz="2500" dirty="0"/>
              <a:t>국을 떠먹다</a:t>
            </a:r>
            <a:r>
              <a:rPr lang="en-US" altLang="ko-KR" sz="2500" dirty="0"/>
              <a:t>)  </a:t>
            </a:r>
            <a:r>
              <a:rPr lang="ko-KR" altLang="en-US" sz="2500" dirty="0"/>
              <a:t>국에 빠진 파리를 보고 숟가락을 내려놓았어요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023" y="4225508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473072" y="4303042"/>
            <a:ext cx="289267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>
                <a:solidFill>
                  <a:srgbClr val="FF0000"/>
                </a:solidFill>
              </a:rPr>
              <a:t>국을 </a:t>
            </a:r>
            <a:r>
              <a:rPr lang="ko-KR" altLang="en-US" sz="2500" b="1" dirty="0" err="1">
                <a:solidFill>
                  <a:srgbClr val="FF0000"/>
                </a:solidFill>
              </a:rPr>
              <a:t>떠먹으려다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041906" y="5242992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>
                <a:solidFill>
                  <a:srgbClr val="FF0000"/>
                </a:solidFill>
              </a:rPr>
              <a:t>국을 </a:t>
            </a:r>
            <a:r>
              <a:rPr lang="ko-KR" altLang="en-US" sz="2500" b="1" dirty="0" err="1">
                <a:solidFill>
                  <a:srgbClr val="FF0000"/>
                </a:solidFill>
              </a:rPr>
              <a:t>떠먹으려다</a:t>
            </a:r>
            <a:r>
              <a:rPr lang="ko-KR" altLang="en-US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국에 빠진 파리를 보고 숟가락을 내려놓았어요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7463968" y="3021125"/>
            <a:ext cx="43143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https://thefintechtimes.com/big-bad-bank-data-fly-faster-payments-soup/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68173E-8830-4CF2-9E00-84205F34E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287" y="1415183"/>
            <a:ext cx="22574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는다면서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86014" y="2963150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방학 동안 매일 일찍 </a:t>
            </a:r>
            <a:r>
              <a:rPr lang="ko-KR" altLang="en-US" sz="2400" b="1" dirty="0">
                <a:solidFill>
                  <a:srgbClr val="FF0000"/>
                </a:solidFill>
              </a:rPr>
              <a:t>일어난다면서</a:t>
            </a:r>
            <a:r>
              <a:rPr lang="ko-KR" altLang="en-US" sz="2400" dirty="0"/>
              <a:t> 오늘도 늦잠을 자면 어떡해</a:t>
            </a:r>
            <a:r>
              <a:rPr lang="en-US" altLang="ko-KR" sz="2400" dirty="0"/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86014" y="3685339"/>
            <a:ext cx="10424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몸에 나쁜 음식을 안 </a:t>
            </a:r>
            <a:r>
              <a:rPr lang="ko-KR" altLang="en-US" sz="2400" b="1" dirty="0">
                <a:solidFill>
                  <a:srgbClr val="FF0000"/>
                </a:solidFill>
              </a:rPr>
              <a:t>먹겠다면서</a:t>
            </a:r>
            <a:r>
              <a:rPr lang="ko-KR" altLang="en-US" sz="2400" dirty="0"/>
              <a:t> 아이스크림을 왜 그렇게 많이 먹어</a:t>
            </a:r>
            <a:r>
              <a:rPr lang="en-US" altLang="ko-KR" sz="2400" dirty="0"/>
              <a:t>?</a:t>
            </a:r>
            <a:r>
              <a:rPr lang="ko-KR" altLang="en-US" sz="2400" dirty="0"/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19467" y="4418148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</a:t>
            </a:r>
            <a:r>
              <a:rPr lang="en-US" altLang="ko-KR" sz="2500" dirty="0"/>
              <a:t>3.  </a:t>
            </a:r>
            <a:r>
              <a:rPr lang="en-US" altLang="ko-KR" sz="2400" dirty="0"/>
              <a:t>A</a:t>
            </a:r>
            <a:r>
              <a:rPr lang="ko-KR" altLang="en-US" sz="2400" dirty="0"/>
              <a:t>  언니</a:t>
            </a:r>
            <a:r>
              <a:rPr lang="en-US" altLang="ko-KR" sz="2400" dirty="0"/>
              <a:t>, </a:t>
            </a:r>
            <a:r>
              <a:rPr lang="ko-KR" altLang="en-US" sz="2400" dirty="0"/>
              <a:t>주말에 놀이동산 가자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 B </a:t>
            </a:r>
            <a:r>
              <a:rPr lang="ko-KR" altLang="en-US" sz="2400" dirty="0"/>
              <a:t> 숙제가 </a:t>
            </a:r>
            <a:r>
              <a:rPr lang="ko-KR" altLang="en-US" sz="2400" b="1" dirty="0">
                <a:solidFill>
                  <a:srgbClr val="FF0000"/>
                </a:solidFill>
              </a:rPr>
              <a:t>많다면서</a:t>
            </a:r>
            <a:r>
              <a:rPr lang="ko-KR" altLang="en-US" sz="2400" dirty="0"/>
              <a:t> 주말에 놀이동산 가도 돼</a:t>
            </a:r>
            <a:r>
              <a:rPr lang="en-US" altLang="ko-KR" sz="2400" dirty="0"/>
              <a:t>?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</a:t>
            </a:r>
            <a:r>
              <a:rPr lang="ko-KR" altLang="en-US" sz="2800" dirty="0"/>
              <a:t> </a:t>
            </a:r>
            <a:r>
              <a:rPr lang="en-US" altLang="ko-KR" sz="2800" dirty="0"/>
              <a:t>an adjective</a:t>
            </a:r>
            <a:r>
              <a:rPr lang="en-US" sz="2800" dirty="0"/>
              <a:t>) This is used to confirm what </a:t>
            </a:r>
            <a:r>
              <a:rPr lang="en-US" sz="2800"/>
              <a:t>the speaker </a:t>
            </a:r>
            <a:r>
              <a:rPr lang="en-US" sz="2800" dirty="0"/>
              <a:t>has heard about the listener from someone else.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3387474" y="67110"/>
            <a:ext cx="5417053" cy="949004"/>
            <a:chOff x="3033040" y="67110"/>
            <a:chExt cx="5417053" cy="94900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485734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 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056" y="3259156"/>
            <a:ext cx="28773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오래 살았다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285910"/>
            <a:ext cx="4966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오래 살았다면서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748" y="2470900"/>
            <a:ext cx="11318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많다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9440" y="2498286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많다면서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135" y="4090233"/>
            <a:ext cx="272494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피곤하다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067326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피곤하다면서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748" y="4871745"/>
            <a:ext cx="14181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알다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871744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안다면서 </a:t>
            </a:r>
            <a:r>
              <a:rPr lang="en-US" altLang="ko-KR" sz="3200" dirty="0"/>
              <a:t>(</a:t>
            </a:r>
            <a:r>
              <a:rPr lang="ko-KR" altLang="en-US" sz="3200" dirty="0"/>
              <a:t>ㄹ 받침은 ㄹ 탈락</a:t>
            </a:r>
            <a:r>
              <a:rPr lang="en-US" altLang="ko-KR" sz="3200" dirty="0"/>
              <a:t>)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 or Adjective +</a:t>
            </a:r>
            <a:r>
              <a:rPr lang="en-US" altLang="ko-KR" sz="3000" dirty="0">
                <a:solidFill>
                  <a:srgbClr val="FF0000"/>
                </a:solidFill>
              </a:rPr>
              <a:t> ~</a:t>
            </a:r>
            <a:r>
              <a:rPr lang="ko-KR" altLang="en-US" sz="3000" dirty="0">
                <a:solidFill>
                  <a:srgbClr val="FF0000"/>
                </a:solidFill>
              </a:rPr>
              <a:t>ㄴ</a:t>
            </a:r>
            <a:r>
              <a:rPr lang="en-US" altLang="ko-KR" sz="3000" dirty="0">
                <a:solidFill>
                  <a:srgbClr val="FF0000"/>
                </a:solidFill>
              </a:rPr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는다면서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>
            <a:cxnSpLocks/>
          </p:cNvCxnSpPr>
          <p:nvPr/>
        </p:nvCxnSpPr>
        <p:spPr>
          <a:xfrm>
            <a:off x="5105400" y="283974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>
            <a:cxnSpLocks/>
          </p:cNvCxnSpPr>
          <p:nvPr/>
        </p:nvCxnSpPr>
        <p:spPr>
          <a:xfrm>
            <a:off x="5105400" y="360984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>
            <a:cxnSpLocks/>
          </p:cNvCxnSpPr>
          <p:nvPr/>
        </p:nvCxnSpPr>
        <p:spPr>
          <a:xfrm>
            <a:off x="5105400" y="437995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>
            <a:cxnSpLocks/>
          </p:cNvCxnSpPr>
          <p:nvPr/>
        </p:nvCxnSpPr>
        <p:spPr>
          <a:xfrm>
            <a:off x="5105400" y="514069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143096" y="2686415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3033040" y="67110"/>
            <a:ext cx="5514329" cy="949004"/>
            <a:chOff x="3033040" y="67110"/>
            <a:chExt cx="5514329" cy="94900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495462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655" y="2147119"/>
            <a:ext cx="4877493" cy="3912714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683944" cy="829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너무 피곤해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/>
              <a:t>http://</a:t>
            </a:r>
            <a:r>
              <a:rPr lang="en-US" sz="1000" dirty="0"/>
              <a:t>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38811" y="2212546"/>
            <a:ext cx="3720195" cy="1216454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피곤하다면서</a:t>
            </a:r>
            <a:r>
              <a:rPr lang="ko-KR" altLang="en-US" sz="2800" dirty="0">
                <a:solidFill>
                  <a:schemeClr val="tx1"/>
                </a:solidFill>
              </a:rPr>
              <a:t> 왜 아직도 안 자니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76E273-3181-4896-982E-B509074C8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804" y="0"/>
            <a:ext cx="9960393" cy="617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183861" cy="949004"/>
            <a:chOff x="3033040" y="67110"/>
            <a:chExt cx="5183861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6241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 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067859" cy="1176034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해야 할 일이 너무 많아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/>
              <a:t>http://</a:t>
            </a:r>
            <a:r>
              <a:rPr lang="en-US" sz="1000" dirty="0"/>
              <a:t>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750" y="2500823"/>
            <a:ext cx="4546062" cy="3296523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216901" y="2029838"/>
            <a:ext cx="3702726" cy="1556668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해야 할 일이 많다면서 </a:t>
            </a:r>
            <a:r>
              <a:rPr lang="ko-KR" altLang="en-US" sz="2800" dirty="0">
                <a:solidFill>
                  <a:schemeClr val="tx1"/>
                </a:solidFill>
              </a:rPr>
              <a:t>이렇게 놀아도 되니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307" y="2111606"/>
            <a:ext cx="4877493" cy="3912714"/>
          </a:xfrm>
          <a:prstGeom prst="rect">
            <a:avLst/>
          </a:prstGeom>
        </p:spPr>
      </p:pic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2862903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600" dirty="0">
                <a:solidFill>
                  <a:schemeClr val="tx1"/>
                </a:solidFill>
              </a:rPr>
              <a:t>난 서울에서 오래 </a:t>
            </a:r>
            <a:r>
              <a:rPr lang="ko-KR" altLang="en-US" sz="2600" dirty="0" err="1">
                <a:solidFill>
                  <a:schemeClr val="tx1"/>
                </a:solidFill>
              </a:rPr>
              <a:t>살았어</a:t>
            </a:r>
            <a:r>
              <a:rPr lang="en-US" altLang="ko-KR" sz="2600" dirty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/>
              <a:t>http://</a:t>
            </a:r>
            <a:r>
              <a:rPr lang="en-US" sz="1000" dirty="0"/>
              <a:t>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91800" y="2191653"/>
            <a:ext cx="3911600" cy="1578404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600" b="1" dirty="0">
                <a:solidFill>
                  <a:srgbClr val="FF0000"/>
                </a:solidFill>
              </a:rPr>
              <a:t>서울에서 오래 살았다면서 </a:t>
            </a:r>
            <a:r>
              <a:rPr lang="en-US" altLang="ko-KR" sz="2600" dirty="0">
                <a:solidFill>
                  <a:schemeClr val="tx1"/>
                </a:solidFill>
              </a:rPr>
              <a:t>63</a:t>
            </a:r>
            <a:r>
              <a:rPr lang="ko-KR" altLang="en-US" sz="2600" dirty="0">
                <a:solidFill>
                  <a:schemeClr val="tx1"/>
                </a:solidFill>
              </a:rPr>
              <a:t>빌딩에 </a:t>
            </a:r>
            <a:endParaRPr lang="en-US" altLang="ko-KR" sz="2600" dirty="0">
              <a:solidFill>
                <a:schemeClr val="tx1"/>
              </a:solidFill>
            </a:endParaRPr>
          </a:p>
          <a:p>
            <a:pPr algn="ctr"/>
            <a:r>
              <a:rPr lang="ko-KR" altLang="en-US" sz="2600" dirty="0">
                <a:solidFill>
                  <a:schemeClr val="tx1"/>
                </a:solidFill>
              </a:rPr>
              <a:t>가 본 적이 없구나</a:t>
            </a:r>
            <a:r>
              <a:rPr lang="en-US" altLang="ko-KR" sz="2600" dirty="0">
                <a:solidFill>
                  <a:schemeClr val="tx1"/>
                </a:solidFill>
              </a:rPr>
              <a:t>!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P.127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27947" y="2338580"/>
            <a:ext cx="3129603" cy="1176034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승우하고 잘 알아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/>
              <a:t>http://</a:t>
            </a:r>
            <a:r>
              <a:rPr lang="en-US" sz="1000" dirty="0"/>
              <a:t>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894" y="2455534"/>
            <a:ext cx="4546062" cy="3296523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14300" y="2137648"/>
            <a:ext cx="3893226" cy="1716662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rgbClr val="FF0000"/>
                </a:solidFill>
              </a:rPr>
              <a:t>승우하고 잘 안다면서 </a:t>
            </a:r>
            <a:r>
              <a:rPr lang="ko-KR" altLang="en-US" sz="2800" dirty="0">
                <a:solidFill>
                  <a:schemeClr val="tx1"/>
                </a:solidFill>
              </a:rPr>
              <a:t>전화번호도 몰라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34229" y="5205503"/>
            <a:ext cx="31060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맛이 없다면서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744483" y="4106802"/>
            <a:ext cx="67030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__________ </a:t>
            </a:r>
            <a:r>
              <a:rPr lang="ko-KR" altLang="en-US" sz="2500" dirty="0"/>
              <a:t>다 먹었네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280789" y="5205503"/>
            <a:ext cx="23255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맛이 없어서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8188251" y="5205503"/>
            <a:ext cx="29941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맛이 없길래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70115" y="5237668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F2ECAB-3A63-450B-9E40-9F23EDDB33E8}"/>
              </a:ext>
            </a:extLst>
          </p:cNvPr>
          <p:cNvSpPr/>
          <p:nvPr/>
        </p:nvSpPr>
        <p:spPr>
          <a:xfrm>
            <a:off x="7928175" y="3577025"/>
            <a:ext cx="35142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https://dribbble.com/shots/10583540-eat-delicious-food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42DB9D-98B8-4E6D-A3DB-9DAB8BE6D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2225" y="1393822"/>
            <a:ext cx="3127548" cy="244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1" y="4584962"/>
            <a:ext cx="4372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유진이를 좋아한다면서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788595" y="3934801"/>
            <a:ext cx="66148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__________ </a:t>
            </a:r>
            <a:r>
              <a:rPr lang="ko-KR" altLang="en-US" sz="2500" dirty="0"/>
              <a:t>왜 그렇게 퉁명스럽게 말해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178550" y="4584962"/>
            <a:ext cx="29980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유진이가 좋아서 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9242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유진이를 </a:t>
            </a:r>
            <a:r>
              <a:rPr lang="ko-KR" altLang="en-US" sz="2500" dirty="0" err="1"/>
              <a:t>좋아하려다가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1803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022485C-8155-4647-B2EE-07F945D1805F}"/>
              </a:ext>
            </a:extLst>
          </p:cNvPr>
          <p:cNvSpPr/>
          <p:nvPr/>
        </p:nvSpPr>
        <p:spPr>
          <a:xfrm>
            <a:off x="7555559" y="3548023"/>
            <a:ext cx="47207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/>
              <a:t>https</a:t>
            </a:r>
            <a:r>
              <a:rPr lang="en-US" sz="1000" dirty="0"/>
              <a:t>://www.123rf.</a:t>
            </a:r>
            <a:r>
              <a:rPr lang="en-US" sz="1000"/>
              <a:t>com/photo</a:t>
            </a:r>
            <a:r>
              <a:rPr lang="en-US" sz="1000" dirty="0"/>
              <a:t>_40400627_stock-vector-best-friends.html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29AF45-CD54-451E-9CD0-7B31CF640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4973" y="1335754"/>
            <a:ext cx="2782055" cy="233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는다면서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459582" y="4646579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날마다 한국어로 일기를 쓰더라도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3307404" y="3911763"/>
            <a:ext cx="55771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__________________ </a:t>
            </a:r>
            <a:r>
              <a:rPr lang="ko-KR" altLang="en-US" sz="2500" dirty="0"/>
              <a:t>왜 영어로 쓰니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967162" y="4646579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날마다 한국어로 일기를 쓰겠다면서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459582" y="5281617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날마다 한국어로 일기를 쓸수록</a:t>
            </a:r>
            <a:endParaRPr lang="en-US" sz="25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355A44-79AB-416B-B8A0-6AD241CEEFA6}"/>
              </a:ext>
            </a:extLst>
          </p:cNvPr>
          <p:cNvSpPr/>
          <p:nvPr/>
        </p:nvSpPr>
        <p:spPr>
          <a:xfrm>
            <a:off x="5898400" y="464444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D9613E-F418-457C-8FFD-9EF5C1D7720B}"/>
              </a:ext>
            </a:extLst>
          </p:cNvPr>
          <p:cNvSpPr/>
          <p:nvPr/>
        </p:nvSpPr>
        <p:spPr>
          <a:xfrm>
            <a:off x="7387509" y="3555954"/>
            <a:ext cx="31301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https://freepikpsd.com/diary-entry-clipart/246518/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01735D-5579-4178-8BB1-2237892C8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1974" y="1091620"/>
            <a:ext cx="2208053" cy="274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P.128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13 </a:t>
            </a:r>
            <a:r>
              <a:rPr lang="ko-KR" altLang="en-US" sz="2800" dirty="0">
                <a:solidFill>
                  <a:schemeClr val="tx1"/>
                </a:solidFill>
              </a:rPr>
              <a:t>올바른 존댓말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4" name="024_13과듣고말하기">
            <a:hlinkClick r:id="" action="ppaction://media"/>
            <a:extLst>
              <a:ext uri="{FF2B5EF4-FFF2-40B4-BE49-F238E27FC236}">
                <a16:creationId xmlns:a16="http://schemas.microsoft.com/office/drawing/2014/main" id="{CA8C6669-8C9F-44DC-9CDD-AF22B3E09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12461" y="142236"/>
            <a:ext cx="452239" cy="4522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5803ED-61FC-49D1-8FCB-6408E0B69B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41" y="1657350"/>
            <a:ext cx="4298922" cy="3374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4BAB84-A0F6-4B99-B3AD-F40DF6A3E1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4602" y="1035893"/>
            <a:ext cx="5777672" cy="470563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E07BB85-6400-49CA-B6E0-F4B56B19B3C3}"/>
              </a:ext>
            </a:extLst>
          </p:cNvPr>
          <p:cNvSpPr/>
          <p:nvPr/>
        </p:nvSpPr>
        <p:spPr>
          <a:xfrm>
            <a:off x="6543673" y="1771496"/>
            <a:ext cx="547574" cy="3492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DBB2258-655E-4F6D-A0AE-8E128022E985}"/>
              </a:ext>
            </a:extLst>
          </p:cNvPr>
          <p:cNvSpPr/>
          <p:nvPr/>
        </p:nvSpPr>
        <p:spPr>
          <a:xfrm>
            <a:off x="6577126" y="5260898"/>
            <a:ext cx="484074" cy="3492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922" y="116726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P.128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13 </a:t>
            </a:r>
            <a:r>
              <a:rPr lang="ko-KR" altLang="en-US" sz="2800" dirty="0">
                <a:solidFill>
                  <a:schemeClr val="tx1"/>
                </a:solidFill>
              </a:rPr>
              <a:t>올바른 존댓말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619E73-6376-4889-9849-0BB634926C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293" y="1008724"/>
            <a:ext cx="5167693" cy="37587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02D5BC-4D18-409D-A389-7DA1C4F88F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6350" y="1010967"/>
            <a:ext cx="5321300" cy="4723125"/>
          </a:xfrm>
          <a:prstGeom prst="rect">
            <a:avLst/>
          </a:prstGeom>
        </p:spPr>
      </p:pic>
      <p:pic>
        <p:nvPicPr>
          <p:cNvPr id="10" name="024_13과듣고말하기">
            <a:hlinkClick r:id="" action="ppaction://media"/>
            <a:extLst>
              <a:ext uri="{FF2B5EF4-FFF2-40B4-BE49-F238E27FC236}">
                <a16:creationId xmlns:a16="http://schemas.microsoft.com/office/drawing/2014/main" id="{BA862C22-E6D7-4936-8A55-1290C83008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66259" y="149639"/>
            <a:ext cx="509541" cy="5095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037C04-C8ED-4840-B50D-D6B246B46D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8091" y="4557502"/>
            <a:ext cx="1908259" cy="1497778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F8C1FC6-FE60-44BF-BCE4-A518383C3291}"/>
              </a:ext>
            </a:extLst>
          </p:cNvPr>
          <p:cNvSpPr/>
          <p:nvPr/>
        </p:nvSpPr>
        <p:spPr>
          <a:xfrm>
            <a:off x="2355850" y="2089150"/>
            <a:ext cx="2971800" cy="4254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4EC2C58-47C3-4316-8976-028193C648B6}"/>
              </a:ext>
            </a:extLst>
          </p:cNvPr>
          <p:cNvSpPr/>
          <p:nvPr/>
        </p:nvSpPr>
        <p:spPr>
          <a:xfrm>
            <a:off x="298450" y="3302000"/>
            <a:ext cx="1701800" cy="3746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2ABC58-8A14-41AE-9DCF-CC5D93A58B3A}"/>
              </a:ext>
            </a:extLst>
          </p:cNvPr>
          <p:cNvSpPr/>
          <p:nvPr/>
        </p:nvSpPr>
        <p:spPr>
          <a:xfrm>
            <a:off x="8147050" y="1333500"/>
            <a:ext cx="2647950" cy="406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F48F4FD-A1E5-48A3-86D4-7BCCCE45F3BA}"/>
              </a:ext>
            </a:extLst>
          </p:cNvPr>
          <p:cNvSpPr/>
          <p:nvPr/>
        </p:nvSpPr>
        <p:spPr>
          <a:xfrm>
            <a:off x="7524750" y="2559050"/>
            <a:ext cx="2819400" cy="406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P.130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8F39C2-E4CF-433C-8FF9-97C06BC967E2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13 </a:t>
            </a:r>
            <a:r>
              <a:rPr lang="ko-KR" altLang="en-US" sz="2800" dirty="0">
                <a:solidFill>
                  <a:schemeClr val="tx1"/>
                </a:solidFill>
              </a:rPr>
              <a:t>올바른 존댓말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C6C85F-AF8F-4FF2-AEC1-8CD0DB1DA146}"/>
              </a:ext>
            </a:extLst>
          </p:cNvPr>
          <p:cNvSpPr/>
          <p:nvPr/>
        </p:nvSpPr>
        <p:spPr>
          <a:xfrm>
            <a:off x="444500" y="5724573"/>
            <a:ext cx="19672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/>
              <a:t>https://fishpoint</a:t>
            </a:r>
            <a:r>
              <a:rPr lang="en-US" sz="1000" dirty="0"/>
              <a:t>.tistory.com/673/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BEBB92-6497-4F1E-8631-B382D4298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280" y="1414866"/>
            <a:ext cx="7847220" cy="45475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635000" y="895618"/>
            <a:ext cx="1066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다음은 한글학교 신문에 실린 선생님의 </a:t>
            </a:r>
            <a:r>
              <a:rPr lang="ko-KR" altLang="en-US" sz="2400" dirty="0" err="1"/>
              <a:t>글이에요</a:t>
            </a:r>
            <a:r>
              <a:rPr lang="en-US" altLang="ko-KR" sz="2400" dirty="0"/>
              <a:t>. </a:t>
            </a:r>
            <a:r>
              <a:rPr lang="ko-KR" altLang="en-US" sz="2400" dirty="0"/>
              <a:t>잘 읽고 질문에 답해 보세요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4C379D-5356-4E07-B74D-0AD790FBA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45" y="1534482"/>
            <a:ext cx="2317750" cy="20321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6CD25F-91A9-466B-AFC6-41BB8D861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645" y="3689904"/>
            <a:ext cx="2317750" cy="200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P.130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13 </a:t>
            </a:r>
            <a:r>
              <a:rPr lang="ko-KR" altLang="en-US" sz="2800" dirty="0">
                <a:solidFill>
                  <a:schemeClr val="tx1"/>
                </a:solidFill>
              </a:rPr>
              <a:t>올바른 존댓말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C21EAA-C602-4491-93D4-0A05173D9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6956" y="1092199"/>
            <a:ext cx="6335894" cy="495587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57410-D1B4-4924-BB06-A883E3DC2D40}"/>
              </a:ext>
            </a:extLst>
          </p:cNvPr>
          <p:cNvSpPr/>
          <p:nvPr/>
        </p:nvSpPr>
        <p:spPr>
          <a:xfrm>
            <a:off x="2540000" y="2279650"/>
            <a:ext cx="508000" cy="3873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62DF2E1-B5F5-43E8-BA8C-B7D777F710CD}"/>
              </a:ext>
            </a:extLst>
          </p:cNvPr>
          <p:cNvSpPr/>
          <p:nvPr/>
        </p:nvSpPr>
        <p:spPr>
          <a:xfrm>
            <a:off x="2544259" y="5016500"/>
            <a:ext cx="508000" cy="3873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무슨 말을 하고 있을까요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4463" y="3594922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존댓말을 잘 사용할 수 있어요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90AC0B-6528-40F0-8C23-B6BD9E9EF1EF}"/>
              </a:ext>
            </a:extLst>
          </p:cNvPr>
          <p:cNvSpPr/>
          <p:nvPr/>
        </p:nvSpPr>
        <p:spPr>
          <a:xfrm>
            <a:off x="7302842" y="5655734"/>
            <a:ext cx="51209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/>
              <a:t>https</a:t>
            </a:r>
            <a:r>
              <a:rPr lang="en-US" sz="1000" dirty="0"/>
              <a:t>://www.facebook.</a:t>
            </a:r>
            <a:r>
              <a:rPr lang="en-US" sz="1000"/>
              <a:t>com/photo</a:t>
            </a:r>
            <a:r>
              <a:rPr lang="en-US" sz="1000" dirty="0"/>
              <a:t>/?fbid=2021710737871939&amp;</a:t>
            </a:r>
            <a:r>
              <a:rPr lang="en-US" sz="1000"/>
              <a:t>set=pcb</a:t>
            </a:r>
            <a:r>
              <a:rPr lang="en-US" sz="1000" dirty="0"/>
              <a:t>.2021711077871905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11FC9C46-D259-45B1-AE0A-6DC1A5C6BA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530289" y="1253331"/>
            <a:ext cx="386822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A82D5FC-C61A-4ABA-87EF-EBE0D0E70B9D}"/>
              </a:ext>
            </a:extLst>
          </p:cNvPr>
          <p:cNvSpPr txBox="1">
            <a:spLocks/>
          </p:cNvSpPr>
          <p:nvPr/>
        </p:nvSpPr>
        <p:spPr>
          <a:xfrm>
            <a:off x="350110" y="64491"/>
            <a:ext cx="11435490" cy="1135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500" dirty="0"/>
              <a:t> 영어에는 한국어의 높임법과 비슷한 것이 있나요</a:t>
            </a:r>
            <a:r>
              <a:rPr lang="en-US" altLang="ko-KR" sz="2500" dirty="0"/>
              <a:t>? </a:t>
            </a:r>
          </a:p>
          <a:p>
            <a:r>
              <a:rPr lang="ko-KR" altLang="en-US" sz="2500" dirty="0">
                <a:solidFill>
                  <a:srgbClr val="000000"/>
                </a:solidFill>
              </a:rPr>
              <a:t> 상대방을 높여야 할 때 어떻게 하나요</a:t>
            </a:r>
            <a:r>
              <a:rPr lang="en-US" altLang="ko-KR" sz="2500" dirty="0">
                <a:solidFill>
                  <a:srgbClr val="000000"/>
                </a:solidFill>
              </a:rPr>
              <a:t>? </a:t>
            </a:r>
            <a:r>
              <a:rPr lang="ko-KR" altLang="en-US" sz="2500" dirty="0">
                <a:solidFill>
                  <a:srgbClr val="000000"/>
                </a:solidFill>
              </a:rPr>
              <a:t>글로 써서 선생님에게 보내 주세요</a:t>
            </a:r>
            <a:r>
              <a:rPr lang="en-US" altLang="ko-KR" sz="2500" dirty="0">
                <a:solidFill>
                  <a:srgbClr val="000000"/>
                </a:solidFill>
              </a:rPr>
              <a:t>! P.131</a:t>
            </a:r>
            <a:endParaRPr lang="en-US" sz="25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09DECB-425C-4A07-AF1F-A59164F59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638" y="1320800"/>
            <a:ext cx="692272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721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96E8F0B-0946-4C64-8444-18EA67A76820}"/>
              </a:ext>
            </a:extLst>
          </p:cNvPr>
          <p:cNvSpPr txBox="1">
            <a:spLocks/>
          </p:cNvSpPr>
          <p:nvPr/>
        </p:nvSpPr>
        <p:spPr>
          <a:xfrm>
            <a:off x="318703" y="163773"/>
            <a:ext cx="5628105" cy="5199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13 </a:t>
            </a:r>
            <a:r>
              <a:rPr lang="ko-KR" altLang="en-US" sz="2400" dirty="0">
                <a:solidFill>
                  <a:schemeClr val="tx1"/>
                </a:solidFill>
              </a:rPr>
              <a:t>올바른 존댓말 </a:t>
            </a:r>
            <a:r>
              <a:rPr lang="en-US" altLang="ko-KR" sz="2400">
                <a:solidFill>
                  <a:schemeClr val="tx1"/>
                </a:solidFill>
              </a:rPr>
              <a:t>- </a:t>
            </a:r>
            <a:r>
              <a:rPr lang="ko-KR" altLang="en-US" sz="2400" dirty="0">
                <a:solidFill>
                  <a:schemeClr val="tx1"/>
                </a:solidFill>
              </a:rPr>
              <a:t>문화 </a:t>
            </a:r>
            <a:r>
              <a:rPr lang="en-US" altLang="ko-KR" sz="2400" dirty="0">
                <a:solidFill>
                  <a:schemeClr val="tx1"/>
                </a:solidFill>
              </a:rPr>
              <a:t>P.132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269591" y="5417477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https</a:t>
            </a:r>
            <a:r>
              <a:rPr lang="en-US" sz="1000" dirty="0"/>
              <a:t>://www.youtube.com/watch?v=SW-NRerAMqE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89753B-4A16-498D-8742-931852E6B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660" y="163773"/>
            <a:ext cx="4873342" cy="9601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F0F7D1-2065-4169-B3C1-606717C68C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176" y="3412669"/>
            <a:ext cx="1987826" cy="15680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B28356-5F15-46C5-B972-1731747010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8176" y="1643195"/>
            <a:ext cx="1815548" cy="1449175"/>
          </a:xfrm>
          <a:prstGeom prst="rect">
            <a:avLst/>
          </a:prstGeom>
        </p:spPr>
      </p:pic>
      <p:pic>
        <p:nvPicPr>
          <p:cNvPr id="12" name="Online Media 11" title="￭ﾕﾜ￪ﾵﾭ￬ﾖﾴ￭ﾕﾙ￬ﾊﾵ ￫ﾳﾴ￬ﾡﾰ￬ﾞﾐ￫ﾣﾌ - ￬ﾃﾁ￭ﾙﾩ￬ﾗﾐ ￫ﾧﾞ￫ﾊﾔ ￭ﾘﾸ￬ﾹﾭ">
            <a:hlinkClick r:id="" action="ppaction://media"/>
            <a:extLst>
              <a:ext uri="{FF2B5EF4-FFF2-40B4-BE49-F238E27FC236}">
                <a16:creationId xmlns:a16="http://schemas.microsoft.com/office/drawing/2014/main" id="{95626F9D-1E32-4ABF-B507-B4E3235AE95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69591" y="1434664"/>
            <a:ext cx="7032909" cy="39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831" y="18904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13 </a:t>
            </a:r>
            <a:r>
              <a:rPr lang="ko-KR" altLang="en-US" sz="2800" dirty="0">
                <a:solidFill>
                  <a:schemeClr val="tx1"/>
                </a:solidFill>
              </a:rPr>
              <a:t>올바른 존댓말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 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141292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354480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252727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2196747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2991148"/>
            <a:ext cx="3230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영어와 한글의 높임법을 비교해 봐요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315097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3077287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4148779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p.51-53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4115097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4015015"/>
            <a:ext cx="453507" cy="50019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796B1C6-99A4-463F-85DB-DC3E6A01E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1259019"/>
            <a:ext cx="453507" cy="5001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0A790A4-633E-479E-B67B-13721639A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2196747"/>
            <a:ext cx="453507" cy="50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187565" y="1298787"/>
            <a:ext cx="108239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1. </a:t>
            </a:r>
            <a:r>
              <a:rPr lang="ko-KR" altLang="en-US" sz="2000" dirty="0"/>
              <a:t>재외동포를 위한 한국어 </a:t>
            </a:r>
            <a:r>
              <a:rPr lang="en-US" altLang="ko-KR" sz="2000" dirty="0"/>
              <a:t>5-1 (</a:t>
            </a:r>
            <a:r>
              <a:rPr lang="ko-KR" altLang="en-US" sz="2000" dirty="0"/>
              <a:t>영어권</a:t>
            </a:r>
            <a:r>
              <a:rPr lang="en-US" altLang="ko-KR" sz="2000" dirty="0"/>
              <a:t>)</a:t>
            </a:r>
            <a:endParaRPr lang="en-US" sz="2000" dirty="0"/>
          </a:p>
          <a:p>
            <a:r>
              <a:rPr lang="en-US" sz="2000" dirty="0"/>
              <a:t>2. Study Korean</a:t>
            </a:r>
          </a:p>
          <a:p>
            <a:r>
              <a:rPr lang="en-US" sz="2000" dirty="0"/>
              <a:t>3. https://www.facebook.com/photo/?fbid=2021710737871939&amp;set=pcb.2021711077871905</a:t>
            </a:r>
          </a:p>
          <a:p>
            <a:r>
              <a:rPr lang="en-US" sz="2000" dirty="0"/>
              <a:t>4. https://www.youtube.com/watch?v=Cjz9AFhzzcE</a:t>
            </a:r>
          </a:p>
          <a:p>
            <a:r>
              <a:rPr lang="en-US" sz="2000" dirty="0"/>
              <a:t>5. </a:t>
            </a:r>
            <a:r>
              <a:rPr lang="en-US" sz="2000" dirty="0">
                <a:hlinkClick r:id="rId3"/>
              </a:rPr>
              <a:t>https://www.clipart.email/clipart/falling-out-of-chair-clipart-29320.html</a:t>
            </a:r>
            <a:endParaRPr lang="en-US" sz="2000" dirty="0"/>
          </a:p>
          <a:p>
            <a:r>
              <a:rPr lang="en-US" sz="2000" dirty="0"/>
              <a:t>6. </a:t>
            </a:r>
            <a:r>
              <a:rPr lang="en-US" sz="2000" dirty="0">
                <a:hlinkClick r:id="rId4"/>
              </a:rPr>
              <a:t>https://dribbble.com/shots/6216622-Family-trip-with-car</a:t>
            </a:r>
            <a:endParaRPr lang="en-US" sz="2000" dirty="0"/>
          </a:p>
          <a:p>
            <a:r>
              <a:rPr lang="en-US" sz="2000" dirty="0"/>
              <a:t>7. </a:t>
            </a:r>
            <a:r>
              <a:rPr lang="en-US" sz="2000" dirty="0">
                <a:hlinkClick r:id="rId5"/>
              </a:rPr>
              <a:t>https://thefintechtimes.com/big-bad-bank-data-fly-faster-payments-soup</a:t>
            </a:r>
            <a:endParaRPr lang="en-US" sz="2000" dirty="0"/>
          </a:p>
          <a:p>
            <a:r>
              <a:rPr lang="en-US" sz="2000" dirty="0"/>
              <a:t>8. </a:t>
            </a:r>
            <a:r>
              <a:rPr lang="en-US" sz="2000" dirty="0">
                <a:hlinkClick r:id="rId6"/>
              </a:rPr>
              <a:t>https://dribbble.com/shots/10583540-eat-delicious-food</a:t>
            </a:r>
            <a:endParaRPr lang="en-US" sz="2000" dirty="0"/>
          </a:p>
          <a:p>
            <a:r>
              <a:rPr lang="en-US" sz="2000" dirty="0"/>
              <a:t>9. https://www.123rf.com/photo_40400627_stock-vector-best-friends.html</a:t>
            </a:r>
          </a:p>
          <a:p>
            <a:r>
              <a:rPr lang="en-US" sz="2000" dirty="0"/>
              <a:t>10. </a:t>
            </a:r>
            <a:r>
              <a:rPr lang="en-US" sz="2000" dirty="0">
                <a:hlinkClick r:id="rId7"/>
              </a:rPr>
              <a:t>https://freepikpsd.com/diary-entry-clipart/246518</a:t>
            </a:r>
            <a:endParaRPr lang="en-US" sz="2000" dirty="0"/>
          </a:p>
          <a:p>
            <a:r>
              <a:rPr lang="en-US" sz="2000" dirty="0"/>
              <a:t>11. </a:t>
            </a:r>
            <a:r>
              <a:rPr lang="en-US" sz="2000" dirty="0">
                <a:hlinkClick r:id="rId8"/>
              </a:rPr>
              <a:t>https://fishpoint.tistory.com/673</a:t>
            </a:r>
            <a:endParaRPr lang="en-US" sz="2000" dirty="0"/>
          </a:p>
          <a:p>
            <a:r>
              <a:rPr lang="en-US" sz="2000" dirty="0"/>
              <a:t>12. https://www.youtube.com/watch?v=SW-NRerAMqE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5133545" y="5323396"/>
            <a:ext cx="49318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/>
              <a:t>https</a:t>
            </a:r>
            <a:r>
              <a:rPr lang="en-US" sz="1000" dirty="0"/>
              <a:t>://www.youtube.com/watch?v=Cjz9AFhzzcE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-243379"/>
            <a:ext cx="4979088" cy="1574096"/>
            <a:chOff x="513755" y="202467"/>
            <a:chExt cx="5748369" cy="1574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31825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solidFill>
                  <a:srgbClr val="000000"/>
                </a:solidFill>
              </a:rPr>
              <a:t>높임말 노래로 기억해 봐요</a:t>
            </a:r>
            <a:r>
              <a:rPr lang="en-US" altLang="ko-KR" sz="2800" dirty="0">
                <a:solidFill>
                  <a:srgbClr val="000000"/>
                </a:solidFill>
              </a:rPr>
              <a:t>!</a:t>
            </a:r>
            <a:endParaRPr lang="en-US" sz="2800" dirty="0"/>
          </a:p>
        </p:txBody>
      </p:sp>
      <p:pic>
        <p:nvPicPr>
          <p:cNvPr id="5" name="Online Media 4" title="￫ﾆﾒ￬ﾞﾄ￫ﾧﾐ ￬ﾆﾡ">
            <a:hlinkClick r:id="" action="ppaction://media"/>
            <a:extLst>
              <a:ext uri="{FF2B5EF4-FFF2-40B4-BE49-F238E27FC236}">
                <a16:creationId xmlns:a16="http://schemas.microsoft.com/office/drawing/2014/main" id="{39FFB122-508D-4334-A05D-AADADA8E2C3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194300" y="1534604"/>
            <a:ext cx="6711950" cy="37754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67343C-E9E1-4C08-AE4C-2DCBE41CB47F}"/>
              </a:ext>
            </a:extLst>
          </p:cNvPr>
          <p:cNvSpPr txBox="1"/>
          <p:nvPr/>
        </p:nvSpPr>
        <p:spPr>
          <a:xfrm>
            <a:off x="250395" y="1469796"/>
            <a:ext cx="4883150" cy="4617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높임말 사용하는 예의가 바른 아이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높임말 법칙을 배워 볼 </a:t>
            </a:r>
            <a:r>
              <a:rPr lang="en-US" altLang="ko-KR" dirty="0"/>
              <a:t>~ </a:t>
            </a:r>
            <a:r>
              <a:rPr lang="ko-KR" altLang="en-US" dirty="0"/>
              <a:t>까 </a:t>
            </a:r>
            <a:r>
              <a:rPr lang="ko-KR" altLang="en-US" dirty="0" err="1"/>
              <a:t>이야이야</a:t>
            </a:r>
            <a:r>
              <a:rPr lang="en-US" altLang="ko-KR" dirty="0"/>
              <a:t>~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특별한 낱말 붙여  </a:t>
            </a:r>
            <a:r>
              <a:rPr lang="ko-KR" altLang="en-US" b="1" dirty="0">
                <a:solidFill>
                  <a:srgbClr val="FF0000"/>
                </a:solidFill>
              </a:rPr>
              <a:t>댁</a:t>
            </a:r>
            <a:r>
              <a:rPr lang="ko-KR" altLang="en-US" dirty="0"/>
              <a:t>에서 </a:t>
            </a:r>
            <a:r>
              <a:rPr lang="ko-KR" altLang="en-US" b="1" dirty="0">
                <a:solidFill>
                  <a:srgbClr val="FF0000"/>
                </a:solidFill>
              </a:rPr>
              <a:t>진지 </a:t>
            </a:r>
            <a:r>
              <a:rPr lang="ko-KR" altLang="en-US" dirty="0" err="1"/>
              <a:t>드셔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연세</a:t>
            </a:r>
            <a:r>
              <a:rPr lang="ko-KR" altLang="en-US" dirty="0"/>
              <a:t>를 여쭈어 보자  </a:t>
            </a:r>
            <a:r>
              <a:rPr lang="ko-KR" altLang="en-US" b="1" dirty="0">
                <a:solidFill>
                  <a:srgbClr val="FF0000"/>
                </a:solidFill>
              </a:rPr>
              <a:t>생신</a:t>
            </a:r>
            <a:r>
              <a:rPr lang="ko-KR" altLang="en-US" dirty="0"/>
              <a:t>선물 드리자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높임의 뜻을 붙여 말해 보자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선생님</a:t>
            </a:r>
            <a:r>
              <a:rPr lang="ko-KR" altLang="en-US" b="1" dirty="0">
                <a:solidFill>
                  <a:srgbClr val="FF0000"/>
                </a:solidFill>
              </a:rPr>
              <a:t>께</a:t>
            </a:r>
            <a:r>
              <a:rPr lang="ko-KR" altLang="en-US" dirty="0"/>
              <a:t> 아버지</a:t>
            </a:r>
            <a:r>
              <a:rPr lang="ko-KR" altLang="en-US" b="1" dirty="0">
                <a:solidFill>
                  <a:srgbClr val="FF0000"/>
                </a:solidFill>
              </a:rPr>
              <a:t>께</a:t>
            </a:r>
            <a:endParaRPr lang="en-US" altLang="ko-KR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dirty="0"/>
              <a:t>가</a:t>
            </a:r>
            <a:r>
              <a:rPr lang="ko-KR" altLang="en-US" b="1" dirty="0">
                <a:solidFill>
                  <a:srgbClr val="FF0000"/>
                </a:solidFill>
              </a:rPr>
              <a:t>시</a:t>
            </a:r>
            <a:r>
              <a:rPr lang="ko-KR" altLang="en-US" dirty="0"/>
              <a:t>고 </a:t>
            </a:r>
            <a:r>
              <a:rPr lang="ko-KR" altLang="en-US" dirty="0" err="1"/>
              <a:t>오</a:t>
            </a:r>
            <a:r>
              <a:rPr lang="ko-KR" altLang="en-US" b="1" dirty="0" err="1">
                <a:solidFill>
                  <a:srgbClr val="FF0000"/>
                </a:solidFill>
              </a:rPr>
              <a:t>시</a:t>
            </a:r>
            <a:r>
              <a:rPr lang="ko-KR" altLang="en-US" dirty="0" err="1"/>
              <a:t>래요</a:t>
            </a:r>
            <a:r>
              <a:rPr lang="en-US" altLang="ko-KR" dirty="0"/>
              <a:t> </a:t>
            </a:r>
            <a:r>
              <a:rPr lang="ko-KR" altLang="en-US" dirty="0" err="1"/>
              <a:t>하</a:t>
            </a:r>
            <a:r>
              <a:rPr lang="ko-KR" altLang="en-US" b="1" dirty="0" err="1">
                <a:solidFill>
                  <a:srgbClr val="FF0000"/>
                </a:solidFill>
              </a:rPr>
              <a:t>시</a:t>
            </a:r>
            <a:r>
              <a:rPr lang="ko-KR" altLang="en-US" dirty="0" err="1"/>
              <a:t>래요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‘</a:t>
            </a:r>
            <a:r>
              <a:rPr lang="ko-KR" altLang="en-US" dirty="0"/>
              <a:t>시</a:t>
            </a:r>
            <a:r>
              <a:rPr lang="en-US" altLang="ko-KR" dirty="0"/>
              <a:t>’</a:t>
            </a:r>
            <a:r>
              <a:rPr lang="ko-KR" altLang="en-US" dirty="0"/>
              <a:t> 붙여 말해 보자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말하는 날 낮추어서</a:t>
            </a:r>
            <a:r>
              <a:rPr lang="en-US" altLang="ko-KR" dirty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저</a:t>
            </a:r>
            <a:r>
              <a:rPr lang="ko-KR" altLang="en-US" dirty="0"/>
              <a:t>는 </a:t>
            </a:r>
            <a:r>
              <a:rPr lang="ko-KR" altLang="en-US" b="1" dirty="0">
                <a:solidFill>
                  <a:srgbClr val="FF0000"/>
                </a:solidFill>
              </a:rPr>
              <a:t>제</a:t>
            </a:r>
            <a:r>
              <a:rPr lang="ko-KR" altLang="en-US" dirty="0"/>
              <a:t>가 </a:t>
            </a:r>
            <a:r>
              <a:rPr lang="ko-KR" altLang="en-US" b="1" dirty="0">
                <a:solidFill>
                  <a:srgbClr val="FF0000"/>
                </a:solidFill>
              </a:rPr>
              <a:t>저희</a:t>
            </a:r>
            <a:r>
              <a:rPr lang="ko-KR" altLang="en-US" dirty="0"/>
              <a:t>는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/>
              <a:t>높임말 별로 어렵지 않아</a:t>
            </a:r>
            <a:r>
              <a:rPr lang="en-US" altLang="ko-KR" dirty="0"/>
              <a:t>~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예의가 바른 아이 돼 보자</a:t>
            </a:r>
            <a:r>
              <a:rPr lang="en-US" altLang="ko-KR" dirty="0"/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8614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hlinkClick r:id="rId2"/>
              </a:rPr>
              <a:t>Unit 13  </a:t>
            </a:r>
            <a:r>
              <a:rPr lang="ko-KR" altLang="en-US" sz="2800" dirty="0">
                <a:hlinkClick r:id="rId2"/>
              </a:rPr>
              <a:t>올바른 존댓말 </a:t>
            </a:r>
            <a:br>
              <a:rPr lang="en-US" altLang="ko-KR" sz="2800" dirty="0">
                <a:hlinkClick r:id="rId2"/>
              </a:rPr>
            </a:br>
            <a:r>
              <a:rPr lang="ko-KR" altLang="en-US" sz="2800" dirty="0">
                <a:hlinkClick r:id="rId2"/>
              </a:rPr>
              <a:t>어휘 </a:t>
            </a:r>
            <a:r>
              <a:rPr lang="en-US" altLang="ko-KR" sz="2800" dirty="0">
                <a:hlinkClick r:id="rId2"/>
              </a:rPr>
              <a:t>Vocabulary-</a:t>
            </a:r>
            <a:r>
              <a:rPr lang="en-US" altLang="ko-KR" sz="2800" dirty="0" err="1">
                <a:hlinkClick r:id="rId2"/>
              </a:rPr>
              <a:t>Falshcards</a:t>
            </a:r>
            <a:endParaRPr lang="en-US" sz="2800" dirty="0">
              <a:hlinkClick r:id="rId3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101845" y="105982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반말 </a:t>
            </a:r>
            <a:r>
              <a:rPr lang="en-US" altLang="ko-KR" sz="2800" dirty="0"/>
              <a:t>/ </a:t>
            </a:r>
            <a:r>
              <a:rPr lang="en-US" altLang="ko-KR" sz="2800"/>
              <a:t>casual speech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5635490" y="1068969"/>
            <a:ext cx="2975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존댓말 </a:t>
            </a:r>
            <a:r>
              <a:rPr lang="en-US" altLang="ko-KR" sz="2800" dirty="0"/>
              <a:t>/ honorific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101845" y="1744129"/>
            <a:ext cx="3889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어휘</a:t>
            </a:r>
            <a:r>
              <a:rPr lang="en-US" altLang="ko-KR" sz="2800" dirty="0"/>
              <a:t>/ vocabulary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5635490" y="1768443"/>
            <a:ext cx="4990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문법</a:t>
            </a:r>
            <a:r>
              <a:rPr lang="en-US" altLang="ko-KR" sz="2800" dirty="0"/>
              <a:t>/ grammar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5635490" y="2467917"/>
            <a:ext cx="4839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겸손하다 </a:t>
            </a:r>
            <a:r>
              <a:rPr lang="en-US" altLang="ko-KR" sz="2800" dirty="0"/>
              <a:t>/ to be humble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101845" y="3112733"/>
            <a:ext cx="4041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올바르다 </a:t>
            </a:r>
            <a:r>
              <a:rPr lang="en-US" altLang="ko-KR" sz="2800" dirty="0"/>
              <a:t>/ to </a:t>
            </a:r>
            <a:r>
              <a:rPr lang="en-US" altLang="ko-KR" sz="2800"/>
              <a:t>be upright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5635490" y="3167391"/>
            <a:ext cx="4848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높이다 </a:t>
            </a:r>
            <a:r>
              <a:rPr lang="en-US" altLang="ko-KR" sz="2800" dirty="0"/>
              <a:t>/ to raise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101845" y="3797035"/>
            <a:ext cx="399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존중하다</a:t>
            </a:r>
            <a:r>
              <a:rPr lang="en-US" altLang="ko-KR" sz="2800" dirty="0"/>
              <a:t>/ </a:t>
            </a:r>
            <a:r>
              <a:rPr lang="en-US" altLang="ko-KR" sz="2800"/>
              <a:t>to respect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5635490" y="3866865"/>
            <a:ext cx="491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예의가 바르다 </a:t>
            </a:r>
            <a:r>
              <a:rPr lang="en-US" altLang="ko-KR" sz="2800" dirty="0"/>
              <a:t>/ to </a:t>
            </a:r>
            <a:r>
              <a:rPr lang="en-US" altLang="ko-KR" sz="2800"/>
              <a:t>be polite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101845" y="4481337"/>
            <a:ext cx="3893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무례하다 </a:t>
            </a:r>
            <a:r>
              <a:rPr lang="en-US" altLang="ko-KR" sz="2800" dirty="0"/>
              <a:t>/ to be rude</a:t>
            </a:r>
            <a:endParaRPr lang="en-US" sz="28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1101845" y="5165638"/>
            <a:ext cx="394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서투르다</a:t>
            </a:r>
            <a:r>
              <a:rPr lang="en-US" altLang="ko-KR" sz="2800" dirty="0"/>
              <a:t>/ to be clumsy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5635490" y="4566339"/>
            <a:ext cx="4888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낮추다</a:t>
            </a:r>
            <a:r>
              <a:rPr lang="en-US" altLang="ko-KR" sz="2800" dirty="0"/>
              <a:t>/ to lower</a:t>
            </a:r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5635490" y="5265811"/>
            <a:ext cx="6195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예의에 어긋나다</a:t>
            </a:r>
            <a:r>
              <a:rPr lang="en-US" altLang="ko-KR" sz="2800" dirty="0"/>
              <a:t>/ </a:t>
            </a:r>
            <a:r>
              <a:rPr lang="en-US" altLang="ko-KR" sz="2400" dirty="0"/>
              <a:t>to go against etiquette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289" y="469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1101845" y="2428431"/>
            <a:ext cx="3514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호칭</a:t>
            </a:r>
            <a:r>
              <a:rPr lang="en-US" altLang="ko-KR" sz="2800"/>
              <a:t>/ appellation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2E91F-E9F7-4A5A-9AFF-B6AE26F44BCD}"/>
              </a:ext>
            </a:extLst>
          </p:cNvPr>
          <p:cNvSpPr txBox="1"/>
          <p:nvPr/>
        </p:nvSpPr>
        <p:spPr>
          <a:xfrm>
            <a:off x="9227380" y="1115135"/>
            <a:ext cx="2975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잘못 사용하다 </a:t>
            </a:r>
            <a:r>
              <a:rPr lang="en-US" altLang="ko-KR" sz="2800" dirty="0"/>
              <a:t>/ </a:t>
            </a:r>
          </a:p>
          <a:p>
            <a:r>
              <a:rPr lang="en-US" sz="2800" dirty="0"/>
              <a:t> to misuse</a:t>
            </a:r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hlinkClick r:id="rId2"/>
              </a:rPr>
              <a:t>Unit 13  </a:t>
            </a:r>
            <a:r>
              <a:rPr lang="ko-KR" altLang="en-US" sz="2800" dirty="0">
                <a:hlinkClick r:id="rId2"/>
              </a:rPr>
              <a:t>올바른 존댓말 </a:t>
            </a:r>
            <a:br>
              <a:rPr lang="en-US" altLang="ko-KR" sz="2800" dirty="0">
                <a:hlinkClick r:id="rId2"/>
              </a:rPr>
            </a:br>
            <a:r>
              <a:rPr lang="ko-KR" altLang="en-US" sz="2800" dirty="0">
                <a:hlinkClick r:id="rId2"/>
              </a:rPr>
              <a:t>어휘 </a:t>
            </a:r>
            <a:r>
              <a:rPr lang="en-US" altLang="ko-KR" sz="2800" dirty="0">
                <a:hlinkClick r:id="rId2"/>
              </a:rPr>
              <a:t>Vocabulary-</a:t>
            </a:r>
            <a:r>
              <a:rPr lang="en-US" altLang="ko-KR" sz="2800" dirty="0" err="1">
                <a:hlinkClick r:id="rId2"/>
              </a:rPr>
              <a:t>Falshcards</a:t>
            </a:r>
            <a:endParaRPr lang="en-US" sz="2800" dirty="0">
              <a:hlinkClick r:id="rId3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289" y="469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8C825-771D-41A9-B6BD-C7150BB89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4950" y="956961"/>
            <a:ext cx="9563100" cy="51492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7D61EF-E821-447E-A1E5-B3BF63848D1C}"/>
              </a:ext>
            </a:extLst>
          </p:cNvPr>
          <p:cNvSpPr txBox="1"/>
          <p:nvPr/>
        </p:nvSpPr>
        <p:spPr>
          <a:xfrm>
            <a:off x="8445500" y="3314700"/>
            <a:ext cx="229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예의가 바르다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F80586-44FD-46F4-80D3-95AC84B862DC}"/>
              </a:ext>
            </a:extLst>
          </p:cNvPr>
          <p:cNvSpPr txBox="1"/>
          <p:nvPr/>
        </p:nvSpPr>
        <p:spPr>
          <a:xfrm>
            <a:off x="8445500" y="399728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>
                <a:solidFill>
                  <a:srgbClr val="FF0000"/>
                </a:solidFill>
              </a:rPr>
              <a:t>예의에 어긋나다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B86BD3-6DC6-4728-8844-DDD435FAD779}"/>
              </a:ext>
            </a:extLst>
          </p:cNvPr>
          <p:cNvSpPr txBox="1"/>
          <p:nvPr/>
        </p:nvSpPr>
        <p:spPr>
          <a:xfrm>
            <a:off x="8445500" y="4679872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존중하다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E02389F-F352-4560-8108-95847B266FB9}"/>
              </a:ext>
            </a:extLst>
          </p:cNvPr>
          <p:cNvSpPr txBox="1"/>
          <p:nvPr/>
        </p:nvSpPr>
        <p:spPr>
          <a:xfrm>
            <a:off x="8445500" y="5371516"/>
            <a:ext cx="2533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서투르다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77" y="116726"/>
            <a:ext cx="4257151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P.125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51788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13 </a:t>
            </a:r>
            <a:r>
              <a:rPr lang="ko-KR" altLang="en-US" sz="2800" dirty="0">
                <a:solidFill>
                  <a:schemeClr val="tx1"/>
                </a:solidFill>
              </a:rPr>
              <a:t>올바른 존댓말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026676" y="1501402"/>
            <a:ext cx="3680982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재인이가 고쳐준 말과 </a:t>
            </a:r>
            <a:endParaRPr lang="en-US" altLang="ko-KR" sz="2000" b="1" dirty="0"/>
          </a:p>
          <a:p>
            <a:pPr algn="ctr">
              <a:lnSpc>
                <a:spcPct val="150000"/>
              </a:lnSpc>
            </a:pPr>
            <a:r>
              <a:rPr lang="ko-KR" altLang="en-US" sz="2000" b="1" dirty="0"/>
              <a:t>행동을 찾아보세요</a:t>
            </a:r>
            <a:r>
              <a:rPr lang="en-US" altLang="ko-KR" sz="2000" b="1" dirty="0"/>
              <a:t>!</a:t>
            </a:r>
            <a:r>
              <a:rPr lang="ko-KR" altLang="en-US" sz="2000" b="1" dirty="0"/>
              <a:t> 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3EF0F1-7DEB-41DD-B324-E4F67B4640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483" y="856697"/>
            <a:ext cx="6944098" cy="5170671"/>
          </a:xfrm>
          <a:prstGeom prst="rect">
            <a:avLst/>
          </a:prstGeom>
        </p:spPr>
      </p:pic>
      <p:pic>
        <p:nvPicPr>
          <p:cNvPr id="8" name="023_13과대화">
            <a:hlinkClick r:id="" action="ppaction://media"/>
            <a:extLst>
              <a:ext uri="{FF2B5EF4-FFF2-40B4-BE49-F238E27FC236}">
                <a16:creationId xmlns:a16="http://schemas.microsoft.com/office/drawing/2014/main" id="{5348B48F-02BF-45CE-B5A4-4A50D2264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78796" y="165171"/>
            <a:ext cx="571500" cy="571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5DE878-6B8D-49E5-8DEE-6A1F38190D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1063" y="3148177"/>
            <a:ext cx="4217505" cy="2877771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AF52E17E-7AFF-4CF7-9E3F-1E94A2AD7541}"/>
              </a:ext>
            </a:extLst>
          </p:cNvPr>
          <p:cNvSpPr/>
          <p:nvPr/>
        </p:nvSpPr>
        <p:spPr>
          <a:xfrm>
            <a:off x="3473450" y="1317252"/>
            <a:ext cx="658205" cy="368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F90052-3C82-4FDA-B6E6-34F308497FB5}"/>
              </a:ext>
            </a:extLst>
          </p:cNvPr>
          <p:cNvSpPr/>
          <p:nvPr/>
        </p:nvSpPr>
        <p:spPr>
          <a:xfrm>
            <a:off x="4106257" y="3314700"/>
            <a:ext cx="783243" cy="4762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28F46C3-894C-447F-BBD9-F17F4AE7DB13}"/>
              </a:ext>
            </a:extLst>
          </p:cNvPr>
          <p:cNvSpPr/>
          <p:nvPr/>
        </p:nvSpPr>
        <p:spPr>
          <a:xfrm>
            <a:off x="4838700" y="3790950"/>
            <a:ext cx="1555750" cy="4762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7" grpId="0" animBg="1"/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56182" y="1238695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 err="1">
                <a:solidFill>
                  <a:srgbClr val="FF0000"/>
                </a:solidFill>
              </a:rPr>
              <a:t>려다가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979102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잠을 </a:t>
            </a:r>
            <a:r>
              <a:rPr lang="ko-KR" altLang="en-US" sz="2400" b="1" dirty="0" err="1">
                <a:solidFill>
                  <a:srgbClr val="FF0000"/>
                </a:solidFill>
              </a:rPr>
              <a:t>자려다가</a:t>
            </a:r>
            <a:r>
              <a:rPr lang="ko-KR" altLang="en-US" sz="2400" dirty="0"/>
              <a:t> 갑자기 할 일이 생각나서 책상 앞에 앉았어요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689572"/>
            <a:ext cx="11124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케이크를 먼저 </a:t>
            </a:r>
            <a:r>
              <a:rPr lang="ko-KR" altLang="en-US" sz="2400" b="1" dirty="0" err="1">
                <a:solidFill>
                  <a:srgbClr val="FF0000"/>
                </a:solidFill>
              </a:rPr>
              <a:t>먹으려다가</a:t>
            </a:r>
            <a:r>
              <a:rPr lang="ko-KR" altLang="en-US" sz="2400" dirty="0"/>
              <a:t> 언니가 오면 같이 먹으려고 냉장고에 넣어 두었어요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2" y="4400041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오늘 수업 후에 도서관에 간다고 하지 않았어요</a:t>
            </a:r>
            <a:r>
              <a:rPr lang="en-US" altLang="ko-KR" sz="2400" dirty="0"/>
              <a:t>?</a:t>
            </a:r>
            <a:r>
              <a:rPr lang="en-US" sz="2400" dirty="0"/>
              <a:t>          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도서관에 </a:t>
            </a:r>
            <a:r>
              <a:rPr lang="ko-KR" altLang="en-US" sz="2400" b="1" dirty="0" err="1">
                <a:solidFill>
                  <a:srgbClr val="FF0000"/>
                </a:solidFill>
              </a:rPr>
              <a:t>가려다가</a:t>
            </a:r>
            <a:r>
              <a:rPr lang="ko-KR" altLang="en-US" sz="2400" dirty="0"/>
              <a:t> 피곤해서 그냥 집에 왔어요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2035429"/>
            <a:ext cx="11756571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verb) This is used when an action or situation changes or stops.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3033040" y="67110"/>
            <a:ext cx="5488660" cy="949004"/>
            <a:chOff x="3033040" y="67110"/>
            <a:chExt cx="5040917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2071" y="3294908"/>
            <a:ext cx="32138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거짓말을 하다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310965"/>
            <a:ext cx="4966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거짓말을 </a:t>
            </a:r>
            <a:r>
              <a:rPr lang="ko-KR" altLang="en-US" sz="3200" dirty="0" err="1"/>
              <a:t>하려다가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947" y="2492525"/>
            <a:ext cx="24209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만나러 가다</a:t>
            </a:r>
            <a:endParaRPr lang="ko-KR" altLang="en-US" sz="3200" dirty="0"/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530446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만나러 </a:t>
            </a:r>
            <a:r>
              <a:rPr lang="ko-KR" altLang="en-US" sz="3200" dirty="0" err="1"/>
              <a:t>가려다가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49" y="4097291"/>
            <a:ext cx="3239296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게임을 하다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091484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게임을 </a:t>
            </a:r>
            <a:r>
              <a:rPr lang="ko-KR" altLang="en-US" sz="3200" dirty="0" err="1"/>
              <a:t>하려다가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924" y="4895924"/>
            <a:ext cx="22169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화를 내다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872003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화를 </a:t>
            </a:r>
            <a:r>
              <a:rPr lang="ko-KR" altLang="en-US" sz="3200" dirty="0" err="1"/>
              <a:t>내려다가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려다가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+</a:t>
            </a:r>
            <a:r>
              <a:rPr lang="en-US" altLang="ko-KR" sz="3000" dirty="0">
                <a:solidFill>
                  <a:srgbClr val="FF0000"/>
                </a:solidFill>
              </a:rPr>
              <a:t> ~(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 err="1">
                <a:solidFill>
                  <a:srgbClr val="FF0000"/>
                </a:solidFill>
              </a:rPr>
              <a:t>려다가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54600" y="280435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054600" y="360514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054600" y="444398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036025" y="518831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35481" y="2680151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3033040" y="67110"/>
            <a:ext cx="5303564" cy="949004"/>
            <a:chOff x="3033040" y="67110"/>
            <a:chExt cx="5303564" cy="94900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855396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altLang="ko-KR" sz="2800" dirty="0">
                  <a:solidFill>
                    <a:schemeClr val="tx1"/>
                  </a:solidFill>
                </a:rPr>
                <a:t>Unit 13 </a:t>
              </a:r>
              <a:r>
                <a:rPr lang="ko-KR" altLang="en-US" sz="2800" dirty="0">
                  <a:solidFill>
                    <a:schemeClr val="tx1"/>
                  </a:solidFill>
                </a:rPr>
                <a:t>올바른 존댓말</a:t>
              </a:r>
              <a:endParaRPr lang="en-US" altLang="ko-KR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r>
                <a:rPr lang="en-US" altLang="ko-KR" sz="2800" dirty="0">
                  <a:solidFill>
                    <a:srgbClr val="FF0000"/>
                  </a:solidFill>
                </a:rPr>
                <a:t>~(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 err="1">
                  <a:solidFill>
                    <a:srgbClr val="FF0000"/>
                  </a:solidFill>
                </a:rPr>
                <a:t>려다가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2251</Words>
  <Application>Microsoft Office PowerPoint</Application>
  <PresentationFormat>Widescreen</PresentationFormat>
  <Paragraphs>345</Paragraphs>
  <Slides>33</Slides>
  <Notes>30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13  올바른 존댓말  어휘 Vocabulary-Falshcards</vt:lpstr>
      <vt:lpstr>Unit 13  올바른 존댓말  어휘 Vocabulary-Falshcards</vt:lpstr>
      <vt:lpstr>대화를 따라해 봐요 P.125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P.128</vt:lpstr>
      <vt:lpstr>듣고 말해 봐요 P.128</vt:lpstr>
      <vt:lpstr> 읽고 써 봐요 P.130</vt:lpstr>
      <vt:lpstr> 읽고 써 봐요 P.130</vt:lpstr>
      <vt:lpstr>PowerPoint Presentation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72</cp:revision>
  <dcterms:created xsi:type="dcterms:W3CDTF">2020-04-29T03:48:50Z</dcterms:created>
  <dcterms:modified xsi:type="dcterms:W3CDTF">2020-05-05T04:35:54Z</dcterms:modified>
</cp:coreProperties>
</file>